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14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43" r:id="rId15"/>
    <p:sldId id="426" r:id="rId16"/>
    <p:sldId id="441" r:id="rId17"/>
    <p:sldId id="427" r:id="rId18"/>
    <p:sldId id="429" r:id="rId19"/>
    <p:sldId id="445" r:id="rId20"/>
    <p:sldId id="430" r:id="rId21"/>
    <p:sldId id="431" r:id="rId22"/>
    <p:sldId id="432" r:id="rId23"/>
    <p:sldId id="433" r:id="rId24"/>
    <p:sldId id="434" r:id="rId25"/>
    <p:sldId id="435" r:id="rId26"/>
    <p:sldId id="436" r:id="rId27"/>
    <p:sldId id="446" r:id="rId28"/>
    <p:sldId id="437" r:id="rId29"/>
    <p:sldId id="442" r:id="rId30"/>
    <p:sldId id="438" r:id="rId31"/>
    <p:sldId id="43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6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3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5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4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47BDC-686D-427A-9649-F7801E785B7E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U39l2PDKqSFuTM&amp;tbnid=JR9oKANNf0cwPM:&amp;ved=0CAUQjRw&amp;url=http://www.acclaimclipart.com/free_clipart_images/woman_teacher_in_a_classroom_at_the_blackboard_with_a_pointer_0521-1005-1515-3822.html&amp;ei=611QUsX2FIe5qQGIuIDYAQ&amp;bvm=bv.53537100,d.aWM&amp;psig=AFQjCNEw5sHGDSIUYL6ObTwUwtD_xkUhhg&amp;ust=138108502359243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cclaimclipart.com/free_clipart_images/woman_teacher_in_a_classroom_at_the_blackboard_with_a_pointer_0521-1005-1515-3822_SMU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60" y="76200"/>
            <a:ext cx="7696200" cy="679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6858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SYLLABLE TYPES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7504" y="5105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</a:p>
          <a:p>
            <a:pPr algn="ctr"/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By Debbie </a:t>
            </a:r>
            <a:r>
              <a:rPr lang="en-US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Rickards</a:t>
            </a:r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be		tween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between</a:t>
            </a: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trail		blaze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err="1" smtClean="0">
                <a:solidFill>
                  <a:schemeClr val="bg1"/>
                </a:solidFill>
              </a:rPr>
              <a:t>trailblaze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rail		way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railway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play		mate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playmate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low			land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lowland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main		</a:t>
            </a:r>
            <a:r>
              <a:rPr lang="en-US" sz="6000" dirty="0" err="1" smtClean="0">
                <a:solidFill>
                  <a:schemeClr val="bg1"/>
                </a:solidFill>
              </a:rPr>
              <a:t>tain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maintain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row		boat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rowboat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sea		weed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seaweed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coat		rack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coatrack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slow		ness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slowness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04900" y="704164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2209800"/>
            <a:ext cx="6477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Long vowel teams have two side-by-side vowels.  The first vowel says its name and the second is silent.   </a:t>
            </a:r>
            <a:r>
              <a:rPr lang="en-US" sz="4000" dirty="0" smtClean="0">
                <a:solidFill>
                  <a:schemeClr val="bg1"/>
                </a:solidFill>
              </a:rPr>
              <a:t>Y and W sometimes act </a:t>
            </a:r>
            <a:r>
              <a:rPr lang="en-US" sz="4000" dirty="0" smtClean="0">
                <a:solidFill>
                  <a:schemeClr val="bg1"/>
                </a:solidFill>
              </a:rPr>
              <a:t>as </a:t>
            </a:r>
            <a:r>
              <a:rPr lang="en-US" sz="4000" dirty="0" smtClean="0">
                <a:solidFill>
                  <a:schemeClr val="bg1"/>
                </a:solidFill>
              </a:rPr>
              <a:t> vowels.</a:t>
            </a:r>
            <a:endParaRPr lang="en-US" sz="4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8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lake		side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lakeside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pain		</a:t>
            </a:r>
            <a:r>
              <a:rPr lang="en-US" sz="6000" dirty="0" err="1" smtClean="0">
                <a:solidFill>
                  <a:schemeClr val="bg1"/>
                </a:solidFill>
              </a:rPr>
              <a:t>ful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painful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tail		spin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tailspin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coal		box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err="1" smtClean="0">
                <a:solidFill>
                  <a:schemeClr val="bg1"/>
                </a:solidFill>
              </a:rPr>
              <a:t>coalbox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home		grown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homegrown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g</a:t>
            </a:r>
            <a:r>
              <a:rPr lang="en-US" sz="6000" dirty="0" smtClean="0">
                <a:solidFill>
                  <a:schemeClr val="bg1"/>
                </a:solidFill>
              </a:rPr>
              <a:t>oal  </a:t>
            </a:r>
            <a:r>
              <a:rPr lang="en-US" sz="6000" dirty="0" smtClean="0">
                <a:solidFill>
                  <a:schemeClr val="bg1"/>
                </a:solidFill>
              </a:rPr>
              <a:t>	line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err="1" smtClean="0">
                <a:solidFill>
                  <a:schemeClr val="bg1"/>
                </a:solidFill>
              </a:rPr>
              <a:t>goalline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rail		road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railroad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bowl		</a:t>
            </a:r>
            <a:r>
              <a:rPr lang="en-US" sz="6000" dirty="0" err="1" smtClean="0">
                <a:solidFill>
                  <a:schemeClr val="bg1"/>
                </a:solidFill>
              </a:rPr>
              <a:t>ing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bowling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oat		meal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oatmeal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slow		poke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slowpoke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2209800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meat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bean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road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mail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say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1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rain		coat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raincoat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main   </a:t>
            </a:r>
            <a:r>
              <a:rPr lang="en-US" sz="6000" dirty="0" err="1" smtClean="0">
                <a:solidFill>
                  <a:schemeClr val="bg1"/>
                </a:solidFill>
              </a:rPr>
              <a:t>tain</a:t>
            </a:r>
            <a:r>
              <a:rPr lang="en-US" sz="6000" dirty="0" smtClean="0">
                <a:solidFill>
                  <a:schemeClr val="bg1"/>
                </a:solidFill>
              </a:rPr>
              <a:t>   </a:t>
            </a:r>
            <a:r>
              <a:rPr lang="en-US" sz="6000" dirty="0" err="1" smtClean="0">
                <a:solidFill>
                  <a:schemeClr val="bg1"/>
                </a:solidFill>
              </a:rPr>
              <a:t>ing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maintaining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2209800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grow</a:t>
            </a:r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speak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roast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cheep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reach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6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7979" y="704165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2209800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clean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rain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trail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creek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Spain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6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con		</a:t>
            </a:r>
            <a:r>
              <a:rPr lang="en-US" sz="6000" dirty="0" err="1" smtClean="0">
                <a:solidFill>
                  <a:schemeClr val="bg1"/>
                </a:solidFill>
              </a:rPr>
              <a:t>tain</a:t>
            </a:r>
            <a:endParaRPr lang="en-US" sz="6000" dirty="0" smtClean="0">
              <a:solidFill>
                <a:schemeClr val="bg1"/>
              </a:solidFill>
            </a:endParaRP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contain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0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pea		nut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peanut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rain		drop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raindrop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60060" y="604923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LONG VOWEL TEAMS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sail		boat</a:t>
            </a:r>
          </a:p>
          <a:p>
            <a:pPr algn="ctr"/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sailboat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170</Words>
  <Application>Microsoft Office PowerPoint</Application>
  <PresentationFormat>On-screen Show (4:3)</PresentationFormat>
  <Paragraphs>128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Dan</cp:lastModifiedBy>
  <cp:revision>56</cp:revision>
  <dcterms:created xsi:type="dcterms:W3CDTF">2013-10-05T18:40:12Z</dcterms:created>
  <dcterms:modified xsi:type="dcterms:W3CDTF">2018-01-29T16:37:22Z</dcterms:modified>
</cp:coreProperties>
</file>