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61"/>
  </p:handoutMasterIdLst>
  <p:sldIdLst>
    <p:sldId id="257" r:id="rId2"/>
    <p:sldId id="329" r:id="rId3"/>
    <p:sldId id="330" r:id="rId4"/>
    <p:sldId id="331" r:id="rId5"/>
    <p:sldId id="332" r:id="rId6"/>
    <p:sldId id="333" r:id="rId7"/>
    <p:sldId id="334" r:id="rId8"/>
    <p:sldId id="335" r:id="rId9"/>
    <p:sldId id="336" r:id="rId10"/>
    <p:sldId id="337" r:id="rId11"/>
    <p:sldId id="338" r:id="rId12"/>
    <p:sldId id="339" r:id="rId13"/>
    <p:sldId id="340" r:id="rId14"/>
    <p:sldId id="341" r:id="rId15"/>
    <p:sldId id="342" r:id="rId16"/>
    <p:sldId id="343" r:id="rId17"/>
    <p:sldId id="344" r:id="rId18"/>
    <p:sldId id="345" r:id="rId19"/>
    <p:sldId id="346" r:id="rId20"/>
    <p:sldId id="347" r:id="rId21"/>
    <p:sldId id="348" r:id="rId22"/>
    <p:sldId id="349" r:id="rId23"/>
    <p:sldId id="350" r:id="rId24"/>
    <p:sldId id="351" r:id="rId25"/>
    <p:sldId id="352" r:id="rId26"/>
    <p:sldId id="353" r:id="rId27"/>
    <p:sldId id="354" r:id="rId28"/>
    <p:sldId id="355" r:id="rId29"/>
    <p:sldId id="356" r:id="rId30"/>
    <p:sldId id="357" r:id="rId31"/>
    <p:sldId id="358" r:id="rId32"/>
    <p:sldId id="359" r:id="rId33"/>
    <p:sldId id="360" r:id="rId34"/>
    <p:sldId id="361" r:id="rId35"/>
    <p:sldId id="362" r:id="rId36"/>
    <p:sldId id="363" r:id="rId37"/>
    <p:sldId id="364" r:id="rId38"/>
    <p:sldId id="365" r:id="rId39"/>
    <p:sldId id="366" r:id="rId40"/>
    <p:sldId id="367" r:id="rId41"/>
    <p:sldId id="368" r:id="rId42"/>
    <p:sldId id="369" r:id="rId43"/>
    <p:sldId id="370" r:id="rId44"/>
    <p:sldId id="371" r:id="rId45"/>
    <p:sldId id="372" r:id="rId46"/>
    <p:sldId id="373" r:id="rId47"/>
    <p:sldId id="374" r:id="rId48"/>
    <p:sldId id="375" r:id="rId49"/>
    <p:sldId id="376" r:id="rId50"/>
    <p:sldId id="377" r:id="rId51"/>
    <p:sldId id="378" r:id="rId52"/>
    <p:sldId id="379" r:id="rId53"/>
    <p:sldId id="380" r:id="rId54"/>
    <p:sldId id="381" r:id="rId55"/>
    <p:sldId id="382" r:id="rId56"/>
    <p:sldId id="383" r:id="rId57"/>
    <p:sldId id="384" r:id="rId58"/>
    <p:sldId id="385" r:id="rId59"/>
    <p:sldId id="386" r:id="rId60"/>
  </p:sldIdLst>
  <p:sldSz cx="9144000" cy="6858000" type="screen4x3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7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2725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218334-C7CE-4C55-87DF-8C86BD481123}" type="datetimeFigureOut">
              <a:rPr lang="en-US" smtClean="0"/>
              <a:t>1/9/2018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6988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2725" y="8916988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B6FB5A-7E80-417E-B0E8-73F4EB54D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7593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47BDC-686D-427A-9649-F7801E785B7E}" type="datetimeFigureOut">
              <a:rPr lang="en-US" smtClean="0"/>
              <a:t>1/9/2018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3FCDE-182D-448E-9D5E-E762BC8371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933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47BDC-686D-427A-9649-F7801E785B7E}" type="datetimeFigureOut">
              <a:rPr lang="en-US" smtClean="0"/>
              <a:t>1/9/2018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3FCDE-182D-448E-9D5E-E762BC8371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083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47BDC-686D-427A-9649-F7801E785B7E}" type="datetimeFigureOut">
              <a:rPr lang="en-US" smtClean="0"/>
              <a:t>1/9/2018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3FCDE-182D-448E-9D5E-E762BC8371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092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47BDC-686D-427A-9649-F7801E785B7E}" type="datetimeFigureOut">
              <a:rPr lang="en-US" smtClean="0"/>
              <a:t>1/9/2018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3FCDE-182D-448E-9D5E-E762BC8371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568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47BDC-686D-427A-9649-F7801E785B7E}" type="datetimeFigureOut">
              <a:rPr lang="en-US" smtClean="0"/>
              <a:t>1/9/2018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3FCDE-182D-448E-9D5E-E762BC8371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847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47BDC-686D-427A-9649-F7801E785B7E}" type="datetimeFigureOut">
              <a:rPr lang="en-US" smtClean="0"/>
              <a:t>1/9/2018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3FCDE-182D-448E-9D5E-E762BC8371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083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47BDC-686D-427A-9649-F7801E785B7E}" type="datetimeFigureOut">
              <a:rPr lang="en-US" smtClean="0"/>
              <a:t>1/9/2018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3FCDE-182D-448E-9D5E-E762BC8371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468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47BDC-686D-427A-9649-F7801E785B7E}" type="datetimeFigureOut">
              <a:rPr lang="en-US" smtClean="0"/>
              <a:t>1/9/2018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3FCDE-182D-448E-9D5E-E762BC8371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433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47BDC-686D-427A-9649-F7801E785B7E}" type="datetimeFigureOut">
              <a:rPr lang="en-US" smtClean="0"/>
              <a:t>1/9/2018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3FCDE-182D-448E-9D5E-E762BC8371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558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47BDC-686D-427A-9649-F7801E785B7E}" type="datetimeFigureOut">
              <a:rPr lang="en-US" smtClean="0"/>
              <a:t>1/9/2018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3FCDE-182D-448E-9D5E-E762BC8371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541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47BDC-686D-427A-9649-F7801E785B7E}" type="datetimeFigureOut">
              <a:rPr lang="en-US" smtClean="0"/>
              <a:t>1/9/2018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3FCDE-182D-448E-9D5E-E762BC8371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45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347BDC-686D-427A-9649-F7801E785B7E}" type="datetimeFigureOut">
              <a:rPr lang="en-US" smtClean="0"/>
              <a:t>1/9/2018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A3FCDE-182D-448E-9D5E-E762BC8371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450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m/url?sa=i&amp;rct=j&amp;q=&amp;esrc=s&amp;frm=1&amp;source=images&amp;cd=&amp;cad=rja&amp;docid=U39l2PDKqSFuTM&amp;tbnid=JR9oKANNf0cwPM:&amp;ved=0CAUQjRw&amp;url=http://www.acclaimclipart.com/free_clipart_images/woman_teacher_in_a_classroom_at_the_blackboard_with_a_pointer_0521-1005-1515-3822.html&amp;ei=611QUsX2FIe5qQGIuIDYAQ&amp;bvm=bv.53537100,d.aWM&amp;psig=AFQjCNEw5sHGDSIUYL6ObTwUwtD_xkUhhg&amp;ust=1381085023592431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m/url?sa=i&amp;source=images&amp;cd=&amp;cad=rja&amp;docid=ksZo_iVo2IMG0M&amp;tbnid=BLeQTXJGVXOyzM:&amp;ved=0CAgQjRwwAA&amp;url=http://feaginlist.blogspot.com/2013/04/teaching-writing-at-letc.html&amp;ei=sF1QUvXqFYfwrQGV-oC4AQ&amp;psig=AFQjCNHtNd2m_VTibj7wbADLYiVxdY0GSw&amp;ust=1381084976403544" TargetMode="Externa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m/url?sa=i&amp;source=images&amp;cd=&amp;cad=rja&amp;docid=ksZo_iVo2IMG0M&amp;tbnid=BLeQTXJGVXOyzM:&amp;ved=0CAgQjRwwAA&amp;url=http://feaginlist.blogspot.com/2013/04/teaching-writing-at-letc.html&amp;ei=sF1QUvXqFYfwrQGV-oC4AQ&amp;psig=AFQjCNHtNd2m_VTibj7wbADLYiVxdY0GSw&amp;ust=1381084976403544" TargetMode="Externa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m/url?sa=i&amp;source=images&amp;cd=&amp;cad=rja&amp;docid=ksZo_iVo2IMG0M&amp;tbnid=BLeQTXJGVXOyzM:&amp;ved=0CAgQjRwwAA&amp;url=http://feaginlist.blogspot.com/2013/04/teaching-writing-at-letc.html&amp;ei=sF1QUvXqFYfwrQGV-oC4AQ&amp;psig=AFQjCNHtNd2m_VTibj7wbADLYiVxdY0GSw&amp;ust=1381084976403544" TargetMode="Externa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m/url?sa=i&amp;source=images&amp;cd=&amp;cad=rja&amp;docid=ksZo_iVo2IMG0M&amp;tbnid=BLeQTXJGVXOyzM:&amp;ved=0CAgQjRwwAA&amp;url=http://feaginlist.blogspot.com/2013/04/teaching-writing-at-letc.html&amp;ei=sF1QUvXqFYfwrQGV-oC4AQ&amp;psig=AFQjCNHtNd2m_VTibj7wbADLYiVxdY0GSw&amp;ust=1381084976403544" TargetMode="Externa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m/url?sa=i&amp;source=images&amp;cd=&amp;cad=rja&amp;docid=ksZo_iVo2IMG0M&amp;tbnid=BLeQTXJGVXOyzM:&amp;ved=0CAgQjRwwAA&amp;url=http://feaginlist.blogspot.com/2013/04/teaching-writing-at-letc.html&amp;ei=sF1QUvXqFYfwrQGV-oC4AQ&amp;psig=AFQjCNHtNd2m_VTibj7wbADLYiVxdY0GSw&amp;ust=1381084976403544" TargetMode="Externa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m/url?sa=i&amp;source=images&amp;cd=&amp;cad=rja&amp;docid=ksZo_iVo2IMG0M&amp;tbnid=BLeQTXJGVXOyzM:&amp;ved=0CAgQjRwwAA&amp;url=http://feaginlist.blogspot.com/2013/04/teaching-writing-at-letc.html&amp;ei=sF1QUvXqFYfwrQGV-oC4AQ&amp;psig=AFQjCNHtNd2m_VTibj7wbADLYiVxdY0GSw&amp;ust=1381084976403544" TargetMode="Externa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m/url?sa=i&amp;source=images&amp;cd=&amp;cad=rja&amp;docid=ksZo_iVo2IMG0M&amp;tbnid=BLeQTXJGVXOyzM:&amp;ved=0CAgQjRwwAA&amp;url=http://feaginlist.blogspot.com/2013/04/teaching-writing-at-letc.html&amp;ei=sF1QUvXqFYfwrQGV-oC4AQ&amp;psig=AFQjCNHtNd2m_VTibj7wbADLYiVxdY0GSw&amp;ust=1381084976403544" TargetMode="Externa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m/url?sa=i&amp;source=images&amp;cd=&amp;cad=rja&amp;docid=ksZo_iVo2IMG0M&amp;tbnid=BLeQTXJGVXOyzM:&amp;ved=0CAgQjRwwAA&amp;url=http://feaginlist.blogspot.com/2013/04/teaching-writing-at-letc.html&amp;ei=sF1QUvXqFYfwrQGV-oC4AQ&amp;psig=AFQjCNHtNd2m_VTibj7wbADLYiVxdY0GSw&amp;ust=1381084976403544" TargetMode="Externa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m/url?sa=i&amp;source=images&amp;cd=&amp;cad=rja&amp;docid=ksZo_iVo2IMG0M&amp;tbnid=BLeQTXJGVXOyzM:&amp;ved=0CAgQjRwwAA&amp;url=http://feaginlist.blogspot.com/2013/04/teaching-writing-at-letc.html&amp;ei=sF1QUvXqFYfwrQGV-oC4AQ&amp;psig=AFQjCNHtNd2m_VTibj7wbADLYiVxdY0GSw&amp;ust=1381084976403544" TargetMode="Externa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m/url?sa=i&amp;source=images&amp;cd=&amp;cad=rja&amp;docid=ksZo_iVo2IMG0M&amp;tbnid=BLeQTXJGVXOyzM:&amp;ved=0CAgQjRwwAA&amp;url=http://feaginlist.blogspot.com/2013/04/teaching-writing-at-letc.html&amp;ei=sF1QUvXqFYfwrQGV-oC4AQ&amp;psig=AFQjCNHtNd2m_VTibj7wbADLYiVxdY0GSw&amp;ust=1381084976403544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m/url?sa=i&amp;source=images&amp;cd=&amp;cad=rja&amp;docid=ksZo_iVo2IMG0M&amp;tbnid=BLeQTXJGVXOyzM:&amp;ved=0CAgQjRwwAA&amp;url=http://feaginlist.blogspot.com/2013/04/teaching-writing-at-letc.html&amp;ei=sF1QUvXqFYfwrQGV-oC4AQ&amp;psig=AFQjCNHtNd2m_VTibj7wbADLYiVxdY0GSw&amp;ust=1381084976403544" TargetMode="Externa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m/url?sa=i&amp;source=images&amp;cd=&amp;cad=rja&amp;docid=ksZo_iVo2IMG0M&amp;tbnid=BLeQTXJGVXOyzM:&amp;ved=0CAgQjRwwAA&amp;url=http://feaginlist.blogspot.com/2013/04/teaching-writing-at-letc.html&amp;ei=sF1QUvXqFYfwrQGV-oC4AQ&amp;psig=AFQjCNHtNd2m_VTibj7wbADLYiVxdY0GSw&amp;ust=1381084976403544" TargetMode="Externa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m/url?sa=i&amp;source=images&amp;cd=&amp;cad=rja&amp;docid=ksZo_iVo2IMG0M&amp;tbnid=BLeQTXJGVXOyzM:&amp;ved=0CAgQjRwwAA&amp;url=http://feaginlist.blogspot.com/2013/04/teaching-writing-at-letc.html&amp;ei=sF1QUvXqFYfwrQGV-oC4AQ&amp;psig=AFQjCNHtNd2m_VTibj7wbADLYiVxdY0GSw&amp;ust=1381084976403544" TargetMode="Externa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m/url?sa=i&amp;source=images&amp;cd=&amp;cad=rja&amp;docid=ksZo_iVo2IMG0M&amp;tbnid=BLeQTXJGVXOyzM:&amp;ved=0CAgQjRwwAA&amp;url=http://feaginlist.blogspot.com/2013/04/teaching-writing-at-letc.html&amp;ei=sF1QUvXqFYfwrQGV-oC4AQ&amp;psig=AFQjCNHtNd2m_VTibj7wbADLYiVxdY0GSw&amp;ust=1381084976403544" TargetMode="Externa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m/url?sa=i&amp;source=images&amp;cd=&amp;cad=rja&amp;docid=ksZo_iVo2IMG0M&amp;tbnid=BLeQTXJGVXOyzM:&amp;ved=0CAgQjRwwAA&amp;url=http://feaginlist.blogspot.com/2013/04/teaching-writing-at-letc.html&amp;ei=sF1QUvXqFYfwrQGV-oC4AQ&amp;psig=AFQjCNHtNd2m_VTibj7wbADLYiVxdY0GSw&amp;ust=1381084976403544" TargetMode="Externa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m/url?sa=i&amp;source=images&amp;cd=&amp;cad=rja&amp;docid=ksZo_iVo2IMG0M&amp;tbnid=BLeQTXJGVXOyzM:&amp;ved=0CAgQjRwwAA&amp;url=http://feaginlist.blogspot.com/2013/04/teaching-writing-at-letc.html&amp;ei=sF1QUvXqFYfwrQGV-oC4AQ&amp;psig=AFQjCNHtNd2m_VTibj7wbADLYiVxdY0GSw&amp;ust=1381084976403544" TargetMode="Externa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m/url?sa=i&amp;source=images&amp;cd=&amp;cad=rja&amp;docid=ksZo_iVo2IMG0M&amp;tbnid=BLeQTXJGVXOyzM:&amp;ved=0CAgQjRwwAA&amp;url=http://feaginlist.blogspot.com/2013/04/teaching-writing-at-letc.html&amp;ei=sF1QUvXqFYfwrQGV-oC4AQ&amp;psig=AFQjCNHtNd2m_VTibj7wbADLYiVxdY0GSw&amp;ust=1381084976403544" TargetMode="Externa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m/url?sa=i&amp;source=images&amp;cd=&amp;cad=rja&amp;docid=ksZo_iVo2IMG0M&amp;tbnid=BLeQTXJGVXOyzM:&amp;ved=0CAgQjRwwAA&amp;url=http://feaginlist.blogspot.com/2013/04/teaching-writing-at-letc.html&amp;ei=sF1QUvXqFYfwrQGV-oC4AQ&amp;psig=AFQjCNHtNd2m_VTibj7wbADLYiVxdY0GSw&amp;ust=1381084976403544" TargetMode="Externa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m/url?sa=i&amp;source=images&amp;cd=&amp;cad=rja&amp;docid=ksZo_iVo2IMG0M&amp;tbnid=BLeQTXJGVXOyzM:&amp;ved=0CAgQjRwwAA&amp;url=http://feaginlist.blogspot.com/2013/04/teaching-writing-at-letc.html&amp;ei=sF1QUvXqFYfwrQGV-oC4AQ&amp;psig=AFQjCNHtNd2m_VTibj7wbADLYiVxdY0GSw&amp;ust=1381084976403544" TargetMode="Externa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m/url?sa=i&amp;source=images&amp;cd=&amp;cad=rja&amp;docid=ksZo_iVo2IMG0M&amp;tbnid=BLeQTXJGVXOyzM:&amp;ved=0CAgQjRwwAA&amp;url=http://feaginlist.blogspot.com/2013/04/teaching-writing-at-letc.html&amp;ei=sF1QUvXqFYfwrQGV-oC4AQ&amp;psig=AFQjCNHtNd2m_VTibj7wbADLYiVxdY0GSw&amp;ust=1381084976403544" TargetMode="Externa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m/url?sa=i&amp;source=images&amp;cd=&amp;cad=rja&amp;docid=ksZo_iVo2IMG0M&amp;tbnid=BLeQTXJGVXOyzM:&amp;ved=0CAgQjRwwAA&amp;url=http://feaginlist.blogspot.com/2013/04/teaching-writing-at-letc.html&amp;ei=sF1QUvXqFYfwrQGV-oC4AQ&amp;psig=AFQjCNHtNd2m_VTibj7wbADLYiVxdY0GSw&amp;ust=1381084976403544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m/url?sa=i&amp;source=images&amp;cd=&amp;cad=rja&amp;docid=ksZo_iVo2IMG0M&amp;tbnid=BLeQTXJGVXOyzM:&amp;ved=0CAgQjRwwAA&amp;url=http://feaginlist.blogspot.com/2013/04/teaching-writing-at-letc.html&amp;ei=sF1QUvXqFYfwrQGV-oC4AQ&amp;psig=AFQjCNHtNd2m_VTibj7wbADLYiVxdY0GSw&amp;ust=1381084976403544" TargetMode="Externa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m/url?sa=i&amp;source=images&amp;cd=&amp;cad=rja&amp;docid=ksZo_iVo2IMG0M&amp;tbnid=BLeQTXJGVXOyzM:&amp;ved=0CAgQjRwwAA&amp;url=http://feaginlist.blogspot.com/2013/04/teaching-writing-at-letc.html&amp;ei=sF1QUvXqFYfwrQGV-oC4AQ&amp;psig=AFQjCNHtNd2m_VTibj7wbADLYiVxdY0GSw&amp;ust=1381084976403544" TargetMode="Externa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m/url?sa=i&amp;source=images&amp;cd=&amp;cad=rja&amp;docid=ksZo_iVo2IMG0M&amp;tbnid=BLeQTXJGVXOyzM:&amp;ved=0CAgQjRwwAA&amp;url=http://feaginlist.blogspot.com/2013/04/teaching-writing-at-letc.html&amp;ei=sF1QUvXqFYfwrQGV-oC4AQ&amp;psig=AFQjCNHtNd2m_VTibj7wbADLYiVxdY0GSw&amp;ust=1381084976403544" TargetMode="Externa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m/url?sa=i&amp;source=images&amp;cd=&amp;cad=rja&amp;docid=ksZo_iVo2IMG0M&amp;tbnid=BLeQTXJGVXOyzM:&amp;ved=0CAgQjRwwAA&amp;url=http://feaginlist.blogspot.com/2013/04/teaching-writing-at-letc.html&amp;ei=sF1QUvXqFYfwrQGV-oC4AQ&amp;psig=AFQjCNHtNd2m_VTibj7wbADLYiVxdY0GSw&amp;ust=1381084976403544" TargetMode="Externa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m/url?sa=i&amp;source=images&amp;cd=&amp;cad=rja&amp;docid=ksZo_iVo2IMG0M&amp;tbnid=BLeQTXJGVXOyzM:&amp;ved=0CAgQjRwwAA&amp;url=http://feaginlist.blogspot.com/2013/04/teaching-writing-at-letc.html&amp;ei=sF1QUvXqFYfwrQGV-oC4AQ&amp;psig=AFQjCNHtNd2m_VTibj7wbADLYiVxdY0GSw&amp;ust=1381084976403544" TargetMode="Externa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m/url?sa=i&amp;source=images&amp;cd=&amp;cad=rja&amp;docid=ksZo_iVo2IMG0M&amp;tbnid=BLeQTXJGVXOyzM:&amp;ved=0CAgQjRwwAA&amp;url=http://feaginlist.blogspot.com/2013/04/teaching-writing-at-letc.html&amp;ei=sF1QUvXqFYfwrQGV-oC4AQ&amp;psig=AFQjCNHtNd2m_VTibj7wbADLYiVxdY0GSw&amp;ust=1381084976403544" TargetMode="Externa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m/url?sa=i&amp;source=images&amp;cd=&amp;cad=rja&amp;docid=ksZo_iVo2IMG0M&amp;tbnid=BLeQTXJGVXOyzM:&amp;ved=0CAgQjRwwAA&amp;url=http://feaginlist.blogspot.com/2013/04/teaching-writing-at-letc.html&amp;ei=sF1QUvXqFYfwrQGV-oC4AQ&amp;psig=AFQjCNHtNd2m_VTibj7wbADLYiVxdY0GSw&amp;ust=1381084976403544" TargetMode="Externa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m/url?sa=i&amp;source=images&amp;cd=&amp;cad=rja&amp;docid=ksZo_iVo2IMG0M&amp;tbnid=BLeQTXJGVXOyzM:&amp;ved=0CAgQjRwwAA&amp;url=http://feaginlist.blogspot.com/2013/04/teaching-writing-at-letc.html&amp;ei=sF1QUvXqFYfwrQGV-oC4AQ&amp;psig=AFQjCNHtNd2m_VTibj7wbADLYiVxdY0GSw&amp;ust=1381084976403544" TargetMode="Externa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m/url?sa=i&amp;source=images&amp;cd=&amp;cad=rja&amp;docid=ksZo_iVo2IMG0M&amp;tbnid=BLeQTXJGVXOyzM:&amp;ved=0CAgQjRwwAA&amp;url=http://feaginlist.blogspot.com/2013/04/teaching-writing-at-letc.html&amp;ei=sF1QUvXqFYfwrQGV-oC4AQ&amp;psig=AFQjCNHtNd2m_VTibj7wbADLYiVxdY0GSw&amp;ust=1381084976403544" TargetMode="Externa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m/url?sa=i&amp;source=images&amp;cd=&amp;cad=rja&amp;docid=ksZo_iVo2IMG0M&amp;tbnid=BLeQTXJGVXOyzM:&amp;ved=0CAgQjRwwAA&amp;url=http://feaginlist.blogspot.com/2013/04/teaching-writing-at-letc.html&amp;ei=sF1QUvXqFYfwrQGV-oC4AQ&amp;psig=AFQjCNHtNd2m_VTibj7wbADLYiVxdY0GSw&amp;ust=1381084976403544" TargetMode="Externa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m/url?sa=i&amp;source=images&amp;cd=&amp;cad=rja&amp;docid=ksZo_iVo2IMG0M&amp;tbnid=BLeQTXJGVXOyzM:&amp;ved=0CAgQjRwwAA&amp;url=http://feaginlist.blogspot.com/2013/04/teaching-writing-at-letc.html&amp;ei=sF1QUvXqFYfwrQGV-oC4AQ&amp;psig=AFQjCNHtNd2m_VTibj7wbADLYiVxdY0GSw&amp;ust=1381084976403544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m/url?sa=i&amp;source=images&amp;cd=&amp;cad=rja&amp;docid=ksZo_iVo2IMG0M&amp;tbnid=BLeQTXJGVXOyzM:&amp;ved=0CAgQjRwwAA&amp;url=http://feaginlist.blogspot.com/2013/04/teaching-writing-at-letc.html&amp;ei=sF1QUvXqFYfwrQGV-oC4AQ&amp;psig=AFQjCNHtNd2m_VTibj7wbADLYiVxdY0GSw&amp;ust=1381084976403544" TargetMode="Externa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m/url?sa=i&amp;source=images&amp;cd=&amp;cad=rja&amp;docid=ksZo_iVo2IMG0M&amp;tbnid=BLeQTXJGVXOyzM:&amp;ved=0CAgQjRwwAA&amp;url=http://feaginlist.blogspot.com/2013/04/teaching-writing-at-letc.html&amp;ei=sF1QUvXqFYfwrQGV-oC4AQ&amp;psig=AFQjCNHtNd2m_VTibj7wbADLYiVxdY0GSw&amp;ust=1381084976403544" TargetMode="Externa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m/url?sa=i&amp;source=images&amp;cd=&amp;cad=rja&amp;docid=ksZo_iVo2IMG0M&amp;tbnid=BLeQTXJGVXOyzM:&amp;ved=0CAgQjRwwAA&amp;url=http://feaginlist.blogspot.com/2013/04/teaching-writing-at-letc.html&amp;ei=sF1QUvXqFYfwrQGV-oC4AQ&amp;psig=AFQjCNHtNd2m_VTibj7wbADLYiVxdY0GSw&amp;ust=1381084976403544" TargetMode="Externa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m/url?sa=i&amp;source=images&amp;cd=&amp;cad=rja&amp;docid=ksZo_iVo2IMG0M&amp;tbnid=BLeQTXJGVXOyzM:&amp;ved=0CAgQjRwwAA&amp;url=http://feaginlist.blogspot.com/2013/04/teaching-writing-at-letc.html&amp;ei=sF1QUvXqFYfwrQGV-oC4AQ&amp;psig=AFQjCNHtNd2m_VTibj7wbADLYiVxdY0GSw&amp;ust=1381084976403544" TargetMode="Externa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m/url?sa=i&amp;source=images&amp;cd=&amp;cad=rja&amp;docid=ksZo_iVo2IMG0M&amp;tbnid=BLeQTXJGVXOyzM:&amp;ved=0CAgQjRwwAA&amp;url=http://feaginlist.blogspot.com/2013/04/teaching-writing-at-letc.html&amp;ei=sF1QUvXqFYfwrQGV-oC4AQ&amp;psig=AFQjCNHtNd2m_VTibj7wbADLYiVxdY0GSw&amp;ust=1381084976403544" TargetMode="External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m/url?sa=i&amp;source=images&amp;cd=&amp;cad=rja&amp;docid=ksZo_iVo2IMG0M&amp;tbnid=BLeQTXJGVXOyzM:&amp;ved=0CAgQjRwwAA&amp;url=http://feaginlist.blogspot.com/2013/04/teaching-writing-at-letc.html&amp;ei=sF1QUvXqFYfwrQGV-oC4AQ&amp;psig=AFQjCNHtNd2m_VTibj7wbADLYiVxdY0GSw&amp;ust=1381084976403544" TargetMode="External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m/url?sa=i&amp;source=images&amp;cd=&amp;cad=rja&amp;docid=ksZo_iVo2IMG0M&amp;tbnid=BLeQTXJGVXOyzM:&amp;ved=0CAgQjRwwAA&amp;url=http://feaginlist.blogspot.com/2013/04/teaching-writing-at-letc.html&amp;ei=sF1QUvXqFYfwrQGV-oC4AQ&amp;psig=AFQjCNHtNd2m_VTibj7wbADLYiVxdY0GSw&amp;ust=1381084976403544" TargetMode="External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m/url?sa=i&amp;source=images&amp;cd=&amp;cad=rja&amp;docid=ksZo_iVo2IMG0M&amp;tbnid=BLeQTXJGVXOyzM:&amp;ved=0CAgQjRwwAA&amp;url=http://feaginlist.blogspot.com/2013/04/teaching-writing-at-letc.html&amp;ei=sF1QUvXqFYfwrQGV-oC4AQ&amp;psig=AFQjCNHtNd2m_VTibj7wbADLYiVxdY0GSw&amp;ust=1381084976403544" TargetMode="External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m/url?sa=i&amp;source=images&amp;cd=&amp;cad=rja&amp;docid=ksZo_iVo2IMG0M&amp;tbnid=BLeQTXJGVXOyzM:&amp;ved=0CAgQjRwwAA&amp;url=http://feaginlist.blogspot.com/2013/04/teaching-writing-at-letc.html&amp;ei=sF1QUvXqFYfwrQGV-oC4AQ&amp;psig=AFQjCNHtNd2m_VTibj7wbADLYiVxdY0GSw&amp;ust=1381084976403544" TargetMode="External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m/url?sa=i&amp;source=images&amp;cd=&amp;cad=rja&amp;docid=ksZo_iVo2IMG0M&amp;tbnid=BLeQTXJGVXOyzM:&amp;ved=0CAgQjRwwAA&amp;url=http://feaginlist.blogspot.com/2013/04/teaching-writing-at-letc.html&amp;ei=sF1QUvXqFYfwrQGV-oC4AQ&amp;psig=AFQjCNHtNd2m_VTibj7wbADLYiVxdY0GSw&amp;ust=1381084976403544" TargetMode="External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m/url?sa=i&amp;source=images&amp;cd=&amp;cad=rja&amp;docid=ksZo_iVo2IMG0M&amp;tbnid=BLeQTXJGVXOyzM:&amp;ved=0CAgQjRwwAA&amp;url=http://feaginlist.blogspot.com/2013/04/teaching-writing-at-letc.html&amp;ei=sF1QUvXqFYfwrQGV-oC4AQ&amp;psig=AFQjCNHtNd2m_VTibj7wbADLYiVxdY0GSw&amp;ust=1381084976403544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m/url?sa=i&amp;source=images&amp;cd=&amp;cad=rja&amp;docid=ksZo_iVo2IMG0M&amp;tbnid=BLeQTXJGVXOyzM:&amp;ved=0CAgQjRwwAA&amp;url=http://feaginlist.blogspot.com/2013/04/teaching-writing-at-letc.html&amp;ei=sF1QUvXqFYfwrQGV-oC4AQ&amp;psig=AFQjCNHtNd2m_VTibj7wbADLYiVxdY0GSw&amp;ust=1381084976403544" TargetMode="External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m/url?sa=i&amp;source=images&amp;cd=&amp;cad=rja&amp;docid=ksZo_iVo2IMG0M&amp;tbnid=BLeQTXJGVXOyzM:&amp;ved=0CAgQjRwwAA&amp;url=http://feaginlist.blogspot.com/2013/04/teaching-writing-at-letc.html&amp;ei=sF1QUvXqFYfwrQGV-oC4AQ&amp;psig=AFQjCNHtNd2m_VTibj7wbADLYiVxdY0GSw&amp;ust=1381084976403544" TargetMode="External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m/url?sa=i&amp;source=images&amp;cd=&amp;cad=rja&amp;docid=ksZo_iVo2IMG0M&amp;tbnid=BLeQTXJGVXOyzM:&amp;ved=0CAgQjRwwAA&amp;url=http://feaginlist.blogspot.com/2013/04/teaching-writing-at-letc.html&amp;ei=sF1QUvXqFYfwrQGV-oC4AQ&amp;psig=AFQjCNHtNd2m_VTibj7wbADLYiVxdY0GSw&amp;ust=1381084976403544" TargetMode="External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m/url?sa=i&amp;source=images&amp;cd=&amp;cad=rja&amp;docid=ksZo_iVo2IMG0M&amp;tbnid=BLeQTXJGVXOyzM:&amp;ved=0CAgQjRwwAA&amp;url=http://feaginlist.blogspot.com/2013/04/teaching-writing-at-letc.html&amp;ei=sF1QUvXqFYfwrQGV-oC4AQ&amp;psig=AFQjCNHtNd2m_VTibj7wbADLYiVxdY0GSw&amp;ust=1381084976403544" TargetMode="External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m/url?sa=i&amp;source=images&amp;cd=&amp;cad=rja&amp;docid=ksZo_iVo2IMG0M&amp;tbnid=BLeQTXJGVXOyzM:&amp;ved=0CAgQjRwwAA&amp;url=http://feaginlist.blogspot.com/2013/04/teaching-writing-at-letc.html&amp;ei=sF1QUvXqFYfwrQGV-oC4AQ&amp;psig=AFQjCNHtNd2m_VTibj7wbADLYiVxdY0GSw&amp;ust=1381084976403544" TargetMode="External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m/url?sa=i&amp;source=images&amp;cd=&amp;cad=rja&amp;docid=ksZo_iVo2IMG0M&amp;tbnid=BLeQTXJGVXOyzM:&amp;ved=0CAgQjRwwAA&amp;url=http://feaginlist.blogspot.com/2013/04/teaching-writing-at-letc.html&amp;ei=sF1QUvXqFYfwrQGV-oC4AQ&amp;psig=AFQjCNHtNd2m_VTibj7wbADLYiVxdY0GSw&amp;ust=1381084976403544" TargetMode="External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m/url?sa=i&amp;source=images&amp;cd=&amp;cad=rja&amp;docid=ksZo_iVo2IMG0M&amp;tbnid=BLeQTXJGVXOyzM:&amp;ved=0CAgQjRwwAA&amp;url=http://feaginlist.blogspot.com/2013/04/teaching-writing-at-letc.html&amp;ei=sF1QUvXqFYfwrQGV-oC4AQ&amp;psig=AFQjCNHtNd2m_VTibj7wbADLYiVxdY0GSw&amp;ust=1381084976403544" TargetMode="External"/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m/url?sa=i&amp;source=images&amp;cd=&amp;cad=rja&amp;docid=ksZo_iVo2IMG0M&amp;tbnid=BLeQTXJGVXOyzM:&amp;ved=0CAgQjRwwAA&amp;url=http://feaginlist.blogspot.com/2013/04/teaching-writing-at-letc.html&amp;ei=sF1QUvXqFYfwrQGV-oC4AQ&amp;psig=AFQjCNHtNd2m_VTibj7wbADLYiVxdY0GSw&amp;ust=1381084976403544" TargetMode="External"/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m/url?sa=i&amp;source=images&amp;cd=&amp;cad=rja&amp;docid=ksZo_iVo2IMG0M&amp;tbnid=BLeQTXJGVXOyzM:&amp;ved=0CAgQjRwwAA&amp;url=http://feaginlist.blogspot.com/2013/04/teaching-writing-at-letc.html&amp;ei=sF1QUvXqFYfwrQGV-oC4AQ&amp;psig=AFQjCNHtNd2m_VTibj7wbADLYiVxdY0GSw&amp;ust=1381084976403544" TargetMode="External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m/url?sa=i&amp;source=images&amp;cd=&amp;cad=rja&amp;docid=ksZo_iVo2IMG0M&amp;tbnid=BLeQTXJGVXOyzM:&amp;ved=0CAgQjRwwAA&amp;url=http://feaginlist.blogspot.com/2013/04/teaching-writing-at-letc.html&amp;ei=sF1QUvXqFYfwrQGV-oC4AQ&amp;psig=AFQjCNHtNd2m_VTibj7wbADLYiVxdY0GSw&amp;ust=1381084976403544" TargetMode="External"/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m/url?sa=i&amp;source=images&amp;cd=&amp;cad=rja&amp;docid=ksZo_iVo2IMG0M&amp;tbnid=BLeQTXJGVXOyzM:&amp;ved=0CAgQjRwwAA&amp;url=http://feaginlist.blogspot.com/2013/04/teaching-writing-at-letc.html&amp;ei=sF1QUvXqFYfwrQGV-oC4AQ&amp;psig=AFQjCNHtNd2m_VTibj7wbADLYiVxdY0GSw&amp;ust=1381084976403544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m/url?sa=i&amp;source=images&amp;cd=&amp;cad=rja&amp;docid=ksZo_iVo2IMG0M&amp;tbnid=BLeQTXJGVXOyzM:&amp;ved=0CAgQjRwwAA&amp;url=http://feaginlist.blogspot.com/2013/04/teaching-writing-at-letc.html&amp;ei=sF1QUvXqFYfwrQGV-oC4AQ&amp;psig=AFQjCNHtNd2m_VTibj7wbADLYiVxdY0GSw&amp;ust=1381084976403544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m/url?sa=i&amp;source=images&amp;cd=&amp;cad=rja&amp;docid=ksZo_iVo2IMG0M&amp;tbnid=BLeQTXJGVXOyzM:&amp;ved=0CAgQjRwwAA&amp;url=http://feaginlist.blogspot.com/2013/04/teaching-writing-at-letc.html&amp;ei=sF1QUvXqFYfwrQGV-oC4AQ&amp;psig=AFQjCNHtNd2m_VTibj7wbADLYiVxdY0GSw&amp;ust=1381084976403544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m/url?sa=i&amp;source=images&amp;cd=&amp;cad=rja&amp;docid=ksZo_iVo2IMG0M&amp;tbnid=BLeQTXJGVXOyzM:&amp;ved=0CAgQjRwwAA&amp;url=http://feaginlist.blogspot.com/2013/04/teaching-writing-at-letc.html&amp;ei=sF1QUvXqFYfwrQGV-oC4AQ&amp;psig=AFQjCNHtNd2m_VTibj7wbADLYiVxdY0GSw&amp;ust=1381084976403544" TargetMode="Externa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m/url?sa=i&amp;source=images&amp;cd=&amp;cad=rja&amp;docid=ksZo_iVo2IMG0M&amp;tbnid=BLeQTXJGVXOyzM:&amp;ved=0CAgQjRwwAA&amp;url=http://feaginlist.blogspot.com/2013/04/teaching-writing-at-letc.html&amp;ei=sF1QUvXqFYfwrQGV-oC4AQ&amp;psig=AFQjCNHtNd2m_VTibj7wbADLYiVxdY0GSw&amp;ust=1381084976403544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acclaimclipart.com/free_clipart_images/woman_teacher_in_a_classroom_at_the_blackboard_with_a_pointer_0521-1005-1515-3822_SMU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260" y="76200"/>
            <a:ext cx="7696200" cy="679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590800" y="685800"/>
            <a:ext cx="4724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SYLLABLE TYPES</a:t>
            </a:r>
            <a:endParaRPr lang="en-US" sz="48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87504" y="5105400"/>
            <a:ext cx="4724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006600"/>
                </a:solidFill>
                <a:latin typeface="Arial Black" panose="020B0A04020102020204" pitchFamily="34" charset="0"/>
              </a:rPr>
              <a:t>CVe</a:t>
            </a:r>
            <a:r>
              <a:rPr lang="en-US" sz="28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 SYLLABLES!!</a:t>
            </a:r>
          </a:p>
          <a:p>
            <a:pPr algn="ctr"/>
            <a:endParaRPr lang="en-US" b="1" dirty="0">
              <a:solidFill>
                <a:srgbClr val="006600"/>
              </a:solidFill>
              <a:latin typeface="Arial Black" panose="020B0A04020102020204" pitchFamily="34" charset="0"/>
            </a:endParaRPr>
          </a:p>
          <a:p>
            <a:pPr algn="ctr"/>
            <a:r>
              <a:rPr lang="en-US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By Debbie </a:t>
            </a:r>
            <a:r>
              <a:rPr lang="en-US" b="1" dirty="0" err="1" smtClean="0">
                <a:solidFill>
                  <a:srgbClr val="006600"/>
                </a:solidFill>
                <a:latin typeface="Arial Black" panose="020B0A04020102020204" pitchFamily="34" charset="0"/>
              </a:rPr>
              <a:t>Rickards</a:t>
            </a:r>
            <a:endParaRPr lang="en-US" b="1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9743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-BT6lLBJFb6o/UWsE-QZY7YI/AAAAAAAAAC8/X5gJq4RC5O4/s1600/school_chalkboard.gif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" t="7699" r="7011" b="8841"/>
          <a:stretch/>
        </p:blipFill>
        <p:spPr bwMode="auto">
          <a:xfrm>
            <a:off x="286603" y="1487606"/>
            <a:ext cx="8625386" cy="498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31627" y="281758"/>
            <a:ext cx="6934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CLOSED to</a:t>
            </a:r>
          </a:p>
          <a:p>
            <a:pPr algn="ctr"/>
            <a:r>
              <a:rPr lang="en-US" sz="3600" b="1" dirty="0" err="1" smtClean="0">
                <a:solidFill>
                  <a:srgbClr val="006600"/>
                </a:solidFill>
                <a:latin typeface="Arial Black" panose="020B0A04020102020204" pitchFamily="34" charset="0"/>
              </a:rPr>
              <a:t>VCe</a:t>
            </a:r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 SYLLABLES</a:t>
            </a:r>
            <a:endParaRPr lang="en-US" sz="3600" b="1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1988" y="2438400"/>
            <a:ext cx="6477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chemeClr val="bg1"/>
                </a:solidFill>
                <a:latin typeface="+mj-lt"/>
              </a:rPr>
              <a:t>Tim</a:t>
            </a:r>
          </a:p>
          <a:p>
            <a:pPr algn="ctr"/>
            <a:endParaRPr lang="en-US" sz="6000" dirty="0">
              <a:solidFill>
                <a:schemeClr val="bg1"/>
              </a:solidFill>
              <a:latin typeface="+mj-lt"/>
            </a:endParaRPr>
          </a:p>
          <a:p>
            <a:pPr algn="ctr"/>
            <a:r>
              <a:rPr lang="en-US" sz="6000" dirty="0" smtClean="0">
                <a:solidFill>
                  <a:schemeClr val="bg1"/>
                </a:solidFill>
                <a:latin typeface="+mj-lt"/>
              </a:rPr>
              <a:t>time</a:t>
            </a:r>
          </a:p>
          <a:p>
            <a:pPr algn="ctr"/>
            <a:endParaRPr lang="en-US" sz="4400" dirty="0" smtClean="0">
              <a:solidFill>
                <a:schemeClr val="bg1"/>
              </a:solidFill>
              <a:latin typeface="Missy BT" panose="03080502020302020206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3594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-BT6lLBJFb6o/UWsE-QZY7YI/AAAAAAAAAC8/X5gJq4RC5O4/s1600/school_chalkboard.gif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" t="7699" r="7011" b="8841"/>
          <a:stretch/>
        </p:blipFill>
        <p:spPr bwMode="auto">
          <a:xfrm>
            <a:off x="286603" y="1487606"/>
            <a:ext cx="8625386" cy="498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31627" y="281758"/>
            <a:ext cx="6934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CLOSED to</a:t>
            </a:r>
          </a:p>
          <a:p>
            <a:pPr algn="ctr"/>
            <a:r>
              <a:rPr lang="en-US" sz="3600" b="1" dirty="0" err="1" smtClean="0">
                <a:solidFill>
                  <a:srgbClr val="006600"/>
                </a:solidFill>
                <a:latin typeface="Arial Black" panose="020B0A04020102020204" pitchFamily="34" charset="0"/>
              </a:rPr>
              <a:t>VCe</a:t>
            </a:r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 SYLLABLES</a:t>
            </a:r>
            <a:endParaRPr lang="en-US" sz="3600" b="1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1988" y="2438400"/>
            <a:ext cx="6477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chemeClr val="bg1"/>
                </a:solidFill>
                <a:latin typeface="+mj-lt"/>
              </a:rPr>
              <a:t>fin</a:t>
            </a:r>
          </a:p>
          <a:p>
            <a:pPr algn="ctr"/>
            <a:endParaRPr lang="en-US" sz="6000" dirty="0">
              <a:solidFill>
                <a:schemeClr val="bg1"/>
              </a:solidFill>
              <a:latin typeface="+mj-lt"/>
            </a:endParaRPr>
          </a:p>
          <a:p>
            <a:pPr algn="ctr"/>
            <a:r>
              <a:rPr lang="en-US" sz="6000" dirty="0" smtClean="0">
                <a:solidFill>
                  <a:schemeClr val="bg1"/>
                </a:solidFill>
                <a:latin typeface="+mj-lt"/>
              </a:rPr>
              <a:t>fine</a:t>
            </a:r>
          </a:p>
          <a:p>
            <a:pPr algn="ctr"/>
            <a:endParaRPr lang="en-US" sz="4400" dirty="0" smtClean="0">
              <a:solidFill>
                <a:schemeClr val="bg1"/>
              </a:solidFill>
              <a:latin typeface="Missy BT" panose="03080502020302020206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3594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-BT6lLBJFb6o/UWsE-QZY7YI/AAAAAAAAAC8/X5gJq4RC5O4/s1600/school_chalkboard.gif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" t="7699" r="7011" b="8841"/>
          <a:stretch/>
        </p:blipFill>
        <p:spPr bwMode="auto">
          <a:xfrm>
            <a:off x="286603" y="1487606"/>
            <a:ext cx="8625386" cy="498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31627" y="281758"/>
            <a:ext cx="6934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CLOSED to</a:t>
            </a:r>
          </a:p>
          <a:p>
            <a:pPr algn="ctr"/>
            <a:r>
              <a:rPr lang="en-US" sz="3600" b="1" dirty="0" err="1" smtClean="0">
                <a:solidFill>
                  <a:srgbClr val="006600"/>
                </a:solidFill>
                <a:latin typeface="Arial Black" panose="020B0A04020102020204" pitchFamily="34" charset="0"/>
              </a:rPr>
              <a:t>VCe</a:t>
            </a:r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 SYLLABLES</a:t>
            </a:r>
            <a:endParaRPr lang="en-US" sz="3600" b="1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1988" y="2438400"/>
            <a:ext cx="6477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chemeClr val="bg1"/>
                </a:solidFill>
                <a:latin typeface="+mj-lt"/>
              </a:rPr>
              <a:t>pin</a:t>
            </a:r>
          </a:p>
          <a:p>
            <a:pPr algn="ctr"/>
            <a:endParaRPr lang="en-US" sz="6000" dirty="0">
              <a:solidFill>
                <a:schemeClr val="bg1"/>
              </a:solidFill>
              <a:latin typeface="+mj-lt"/>
            </a:endParaRPr>
          </a:p>
          <a:p>
            <a:pPr algn="ctr"/>
            <a:r>
              <a:rPr lang="en-US" sz="6000" dirty="0" smtClean="0">
                <a:solidFill>
                  <a:schemeClr val="bg1"/>
                </a:solidFill>
                <a:latin typeface="+mj-lt"/>
              </a:rPr>
              <a:t>pine</a:t>
            </a:r>
          </a:p>
          <a:p>
            <a:pPr algn="ctr"/>
            <a:endParaRPr lang="en-US" sz="4400" dirty="0" smtClean="0">
              <a:solidFill>
                <a:schemeClr val="bg1"/>
              </a:solidFill>
              <a:latin typeface="Missy BT" panose="03080502020302020206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3594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-BT6lLBJFb6o/UWsE-QZY7YI/AAAAAAAAAC8/X5gJq4RC5O4/s1600/school_chalkboard.gif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" t="7699" r="7011" b="8841"/>
          <a:stretch/>
        </p:blipFill>
        <p:spPr bwMode="auto">
          <a:xfrm>
            <a:off x="286603" y="1487606"/>
            <a:ext cx="8625386" cy="498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31627" y="281758"/>
            <a:ext cx="6934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CLOSED to</a:t>
            </a:r>
          </a:p>
          <a:p>
            <a:pPr algn="ctr"/>
            <a:r>
              <a:rPr lang="en-US" sz="3600" b="1" dirty="0" err="1" smtClean="0">
                <a:solidFill>
                  <a:srgbClr val="006600"/>
                </a:solidFill>
                <a:latin typeface="Arial Black" panose="020B0A04020102020204" pitchFamily="34" charset="0"/>
              </a:rPr>
              <a:t>VCe</a:t>
            </a:r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 SYLLABLES</a:t>
            </a:r>
            <a:endParaRPr lang="en-US" sz="3600" b="1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1988" y="2438400"/>
            <a:ext cx="6477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chemeClr val="bg1"/>
                </a:solidFill>
                <a:latin typeface="+mj-lt"/>
              </a:rPr>
              <a:t>win</a:t>
            </a:r>
          </a:p>
          <a:p>
            <a:pPr algn="ctr"/>
            <a:endParaRPr lang="en-US" sz="6000" dirty="0">
              <a:solidFill>
                <a:schemeClr val="bg1"/>
              </a:solidFill>
              <a:latin typeface="+mj-lt"/>
            </a:endParaRPr>
          </a:p>
          <a:p>
            <a:pPr algn="ctr"/>
            <a:r>
              <a:rPr lang="en-US" sz="6000" dirty="0" smtClean="0">
                <a:solidFill>
                  <a:schemeClr val="bg1"/>
                </a:solidFill>
                <a:latin typeface="+mj-lt"/>
              </a:rPr>
              <a:t>wine</a:t>
            </a:r>
          </a:p>
          <a:p>
            <a:pPr algn="ctr"/>
            <a:endParaRPr lang="en-US" sz="4400" dirty="0" smtClean="0">
              <a:solidFill>
                <a:schemeClr val="bg1"/>
              </a:solidFill>
              <a:latin typeface="Missy BT" panose="03080502020302020206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3594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-BT6lLBJFb6o/UWsE-QZY7YI/AAAAAAAAAC8/X5gJq4RC5O4/s1600/school_chalkboard.gif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" t="7699" r="7011" b="8841"/>
          <a:stretch/>
        </p:blipFill>
        <p:spPr bwMode="auto">
          <a:xfrm>
            <a:off x="286603" y="1487606"/>
            <a:ext cx="8625386" cy="498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31627" y="281758"/>
            <a:ext cx="6934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CLOSED to</a:t>
            </a:r>
          </a:p>
          <a:p>
            <a:pPr algn="ctr"/>
            <a:r>
              <a:rPr lang="en-US" sz="3600" b="1" dirty="0" err="1" smtClean="0">
                <a:solidFill>
                  <a:srgbClr val="006600"/>
                </a:solidFill>
                <a:latin typeface="Arial Black" panose="020B0A04020102020204" pitchFamily="34" charset="0"/>
              </a:rPr>
              <a:t>VCe</a:t>
            </a:r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 SYLLABLES</a:t>
            </a:r>
            <a:endParaRPr lang="en-US" sz="3600" b="1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1988" y="2438400"/>
            <a:ext cx="6477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chemeClr val="bg1"/>
                </a:solidFill>
                <a:latin typeface="+mj-lt"/>
              </a:rPr>
              <a:t>rip</a:t>
            </a:r>
          </a:p>
          <a:p>
            <a:pPr algn="ctr"/>
            <a:endParaRPr lang="en-US" sz="6000" dirty="0">
              <a:solidFill>
                <a:schemeClr val="bg1"/>
              </a:solidFill>
              <a:latin typeface="+mj-lt"/>
            </a:endParaRPr>
          </a:p>
          <a:p>
            <a:pPr algn="ctr"/>
            <a:r>
              <a:rPr lang="en-US" sz="6000" dirty="0" smtClean="0">
                <a:solidFill>
                  <a:schemeClr val="bg1"/>
                </a:solidFill>
                <a:latin typeface="+mj-lt"/>
              </a:rPr>
              <a:t>ripe</a:t>
            </a:r>
          </a:p>
          <a:p>
            <a:pPr algn="ctr"/>
            <a:endParaRPr lang="en-US" sz="4400" dirty="0" smtClean="0">
              <a:solidFill>
                <a:schemeClr val="bg1"/>
              </a:solidFill>
              <a:latin typeface="Missy BT" panose="03080502020302020206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3594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-BT6lLBJFb6o/UWsE-QZY7YI/AAAAAAAAAC8/X5gJq4RC5O4/s1600/school_chalkboard.gif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" t="7699" r="7011" b="8841"/>
          <a:stretch/>
        </p:blipFill>
        <p:spPr bwMode="auto">
          <a:xfrm>
            <a:off x="286603" y="1487606"/>
            <a:ext cx="8625386" cy="498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31627" y="281758"/>
            <a:ext cx="6934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CLOSED to</a:t>
            </a:r>
          </a:p>
          <a:p>
            <a:pPr algn="ctr"/>
            <a:r>
              <a:rPr lang="en-US" sz="3600" b="1" dirty="0" err="1" smtClean="0">
                <a:solidFill>
                  <a:srgbClr val="006600"/>
                </a:solidFill>
                <a:latin typeface="Arial Black" panose="020B0A04020102020204" pitchFamily="34" charset="0"/>
              </a:rPr>
              <a:t>VCe</a:t>
            </a:r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 SYLLABLES</a:t>
            </a:r>
            <a:endParaRPr lang="en-US" sz="3600" b="1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1988" y="2438400"/>
            <a:ext cx="6477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chemeClr val="bg1"/>
                </a:solidFill>
                <a:latin typeface="+mj-lt"/>
              </a:rPr>
              <a:t>scrap</a:t>
            </a:r>
          </a:p>
          <a:p>
            <a:pPr algn="ctr"/>
            <a:endParaRPr lang="en-US" sz="6000" dirty="0">
              <a:solidFill>
                <a:schemeClr val="bg1"/>
              </a:solidFill>
              <a:latin typeface="+mj-lt"/>
            </a:endParaRPr>
          </a:p>
          <a:p>
            <a:pPr algn="ctr"/>
            <a:r>
              <a:rPr lang="en-US" sz="6000" dirty="0" smtClean="0">
                <a:solidFill>
                  <a:schemeClr val="bg1"/>
                </a:solidFill>
                <a:latin typeface="+mj-lt"/>
              </a:rPr>
              <a:t>scrape</a:t>
            </a:r>
          </a:p>
          <a:p>
            <a:pPr algn="ctr"/>
            <a:endParaRPr lang="en-US" sz="4400" dirty="0" smtClean="0">
              <a:solidFill>
                <a:schemeClr val="bg1"/>
              </a:solidFill>
              <a:latin typeface="Missy BT" panose="03080502020302020206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3594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-BT6lLBJFb6o/UWsE-QZY7YI/AAAAAAAAAC8/X5gJq4RC5O4/s1600/school_chalkboard.gif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" t="7699" r="7011" b="8841"/>
          <a:stretch/>
        </p:blipFill>
        <p:spPr bwMode="auto">
          <a:xfrm>
            <a:off x="286603" y="1487606"/>
            <a:ext cx="8625386" cy="498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31627" y="281758"/>
            <a:ext cx="6934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CLOSED to</a:t>
            </a:r>
          </a:p>
          <a:p>
            <a:pPr algn="ctr"/>
            <a:r>
              <a:rPr lang="en-US" sz="3600" b="1" dirty="0" err="1" smtClean="0">
                <a:solidFill>
                  <a:srgbClr val="006600"/>
                </a:solidFill>
                <a:latin typeface="Arial Black" panose="020B0A04020102020204" pitchFamily="34" charset="0"/>
              </a:rPr>
              <a:t>VCe</a:t>
            </a:r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 SYLLABLES</a:t>
            </a:r>
            <a:endParaRPr lang="en-US" sz="3600" b="1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1988" y="2438400"/>
            <a:ext cx="6477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chemeClr val="bg1"/>
                </a:solidFill>
                <a:latin typeface="+mj-lt"/>
              </a:rPr>
              <a:t>rat</a:t>
            </a:r>
          </a:p>
          <a:p>
            <a:pPr algn="ctr"/>
            <a:endParaRPr lang="en-US" sz="6000" dirty="0">
              <a:solidFill>
                <a:schemeClr val="bg1"/>
              </a:solidFill>
              <a:latin typeface="+mj-lt"/>
            </a:endParaRPr>
          </a:p>
          <a:p>
            <a:pPr algn="ctr"/>
            <a:r>
              <a:rPr lang="en-US" sz="6000" dirty="0" smtClean="0">
                <a:solidFill>
                  <a:schemeClr val="bg1"/>
                </a:solidFill>
                <a:latin typeface="+mj-lt"/>
              </a:rPr>
              <a:t>rate</a:t>
            </a:r>
          </a:p>
          <a:p>
            <a:pPr algn="ctr"/>
            <a:endParaRPr lang="en-US" sz="4400" dirty="0" smtClean="0">
              <a:solidFill>
                <a:schemeClr val="bg1"/>
              </a:solidFill>
              <a:latin typeface="Missy BT" panose="03080502020302020206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3594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-BT6lLBJFb6o/UWsE-QZY7YI/AAAAAAAAAC8/X5gJq4RC5O4/s1600/school_chalkboard.gif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" t="7699" r="7011" b="8841"/>
          <a:stretch/>
        </p:blipFill>
        <p:spPr bwMode="auto">
          <a:xfrm>
            <a:off x="286603" y="1487606"/>
            <a:ext cx="8625386" cy="498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31627" y="281758"/>
            <a:ext cx="6934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CLOSED to</a:t>
            </a:r>
          </a:p>
          <a:p>
            <a:pPr algn="ctr"/>
            <a:r>
              <a:rPr lang="en-US" sz="3600" b="1" dirty="0" err="1" smtClean="0">
                <a:solidFill>
                  <a:srgbClr val="006600"/>
                </a:solidFill>
                <a:latin typeface="Arial Black" panose="020B0A04020102020204" pitchFamily="34" charset="0"/>
              </a:rPr>
              <a:t>VCe</a:t>
            </a:r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 SYLLABLES</a:t>
            </a:r>
            <a:endParaRPr lang="en-US" sz="3600" b="1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1988" y="2438400"/>
            <a:ext cx="6477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chemeClr val="bg1"/>
                </a:solidFill>
                <a:latin typeface="+mj-lt"/>
              </a:rPr>
              <a:t>Sid</a:t>
            </a:r>
          </a:p>
          <a:p>
            <a:pPr algn="ctr"/>
            <a:endParaRPr lang="en-US" sz="6000" dirty="0">
              <a:solidFill>
                <a:schemeClr val="bg1"/>
              </a:solidFill>
              <a:latin typeface="+mj-lt"/>
            </a:endParaRPr>
          </a:p>
          <a:p>
            <a:pPr algn="ctr"/>
            <a:r>
              <a:rPr lang="en-US" sz="6000" dirty="0" smtClean="0">
                <a:solidFill>
                  <a:schemeClr val="bg1"/>
                </a:solidFill>
                <a:latin typeface="+mj-lt"/>
              </a:rPr>
              <a:t>side</a:t>
            </a:r>
          </a:p>
          <a:p>
            <a:pPr algn="ctr"/>
            <a:endParaRPr lang="en-US" sz="4400" dirty="0" smtClean="0">
              <a:solidFill>
                <a:schemeClr val="bg1"/>
              </a:solidFill>
              <a:latin typeface="Missy BT" panose="03080502020302020206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3594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-BT6lLBJFb6o/UWsE-QZY7YI/AAAAAAAAAC8/X5gJq4RC5O4/s1600/school_chalkboard.gif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" t="7699" r="7011" b="8841"/>
          <a:stretch/>
        </p:blipFill>
        <p:spPr bwMode="auto">
          <a:xfrm>
            <a:off x="286603" y="1487606"/>
            <a:ext cx="8625386" cy="498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31627" y="281758"/>
            <a:ext cx="6934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CLOSED to</a:t>
            </a:r>
          </a:p>
          <a:p>
            <a:pPr algn="ctr"/>
            <a:r>
              <a:rPr lang="en-US" sz="3600" b="1" dirty="0" err="1" smtClean="0">
                <a:solidFill>
                  <a:srgbClr val="006600"/>
                </a:solidFill>
                <a:latin typeface="Arial Black" panose="020B0A04020102020204" pitchFamily="34" charset="0"/>
              </a:rPr>
              <a:t>VCe</a:t>
            </a:r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 SYLLABLES</a:t>
            </a:r>
            <a:endParaRPr lang="en-US" sz="3600" b="1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1988" y="2438400"/>
            <a:ext cx="6477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chemeClr val="bg1"/>
                </a:solidFill>
                <a:latin typeface="+mj-lt"/>
              </a:rPr>
              <a:t>twin</a:t>
            </a:r>
          </a:p>
          <a:p>
            <a:pPr algn="ctr"/>
            <a:endParaRPr lang="en-US" sz="6000" dirty="0">
              <a:solidFill>
                <a:schemeClr val="bg1"/>
              </a:solidFill>
              <a:latin typeface="+mj-lt"/>
            </a:endParaRPr>
          </a:p>
          <a:p>
            <a:pPr algn="ctr"/>
            <a:r>
              <a:rPr lang="en-US" sz="6000" dirty="0" smtClean="0">
                <a:solidFill>
                  <a:schemeClr val="bg1"/>
                </a:solidFill>
                <a:latin typeface="+mj-lt"/>
              </a:rPr>
              <a:t>twine</a:t>
            </a:r>
          </a:p>
          <a:p>
            <a:pPr algn="ctr"/>
            <a:endParaRPr lang="en-US" sz="4400" dirty="0" smtClean="0">
              <a:solidFill>
                <a:schemeClr val="bg1"/>
              </a:solidFill>
              <a:latin typeface="Missy BT" panose="03080502020302020206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3594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-BT6lLBJFb6o/UWsE-QZY7YI/AAAAAAAAAC8/X5gJq4RC5O4/s1600/school_chalkboard.gif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" t="7699" r="7011" b="8841"/>
          <a:stretch/>
        </p:blipFill>
        <p:spPr bwMode="auto">
          <a:xfrm>
            <a:off x="286603" y="1487606"/>
            <a:ext cx="8625386" cy="498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31627" y="281758"/>
            <a:ext cx="6934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CLOSED to</a:t>
            </a:r>
          </a:p>
          <a:p>
            <a:pPr algn="ctr"/>
            <a:r>
              <a:rPr lang="en-US" sz="3600" b="1" dirty="0" err="1" smtClean="0">
                <a:solidFill>
                  <a:srgbClr val="006600"/>
                </a:solidFill>
                <a:latin typeface="Arial Black" panose="020B0A04020102020204" pitchFamily="34" charset="0"/>
              </a:rPr>
              <a:t>VCe</a:t>
            </a:r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 SYLLABLES</a:t>
            </a:r>
            <a:endParaRPr lang="en-US" sz="3600" b="1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1988" y="2438400"/>
            <a:ext cx="6477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chemeClr val="bg1"/>
                </a:solidFill>
                <a:latin typeface="+mj-lt"/>
              </a:rPr>
              <a:t>bath</a:t>
            </a:r>
          </a:p>
          <a:p>
            <a:pPr algn="ctr"/>
            <a:endParaRPr lang="en-US" sz="6000" dirty="0">
              <a:solidFill>
                <a:schemeClr val="bg1"/>
              </a:solidFill>
              <a:latin typeface="+mj-lt"/>
            </a:endParaRPr>
          </a:p>
          <a:p>
            <a:pPr algn="ctr"/>
            <a:r>
              <a:rPr lang="en-US" sz="6000" dirty="0" smtClean="0">
                <a:solidFill>
                  <a:schemeClr val="bg1"/>
                </a:solidFill>
                <a:latin typeface="+mj-lt"/>
              </a:rPr>
              <a:t>bathe</a:t>
            </a:r>
          </a:p>
          <a:p>
            <a:pPr algn="ctr"/>
            <a:endParaRPr lang="en-US" sz="4400" dirty="0" smtClean="0">
              <a:solidFill>
                <a:schemeClr val="bg1"/>
              </a:solidFill>
              <a:latin typeface="Missy BT" panose="03080502020302020206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3594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-BT6lLBJFb6o/UWsE-QZY7YI/AAAAAAAAAC8/X5gJq4RC5O4/s1600/school_chalkboard.gif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" t="7699" r="7011" b="8841"/>
          <a:stretch/>
        </p:blipFill>
        <p:spPr bwMode="auto">
          <a:xfrm>
            <a:off x="286603" y="1487606"/>
            <a:ext cx="8625386" cy="498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17979" y="704164"/>
            <a:ext cx="693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 smtClean="0">
                <a:solidFill>
                  <a:srgbClr val="006600"/>
                </a:solidFill>
                <a:latin typeface="Arial Black" panose="020B0A04020102020204" pitchFamily="34" charset="0"/>
              </a:rPr>
              <a:t>VCe</a:t>
            </a:r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 SYLLABLES</a:t>
            </a:r>
            <a:endParaRPr lang="en-US" sz="3600" b="1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5800" y="2438400"/>
            <a:ext cx="78486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chemeClr val="bg1"/>
                </a:solidFill>
              </a:rPr>
              <a:t>Vowel + Consonant + silent e</a:t>
            </a:r>
          </a:p>
          <a:p>
            <a:pPr algn="ctr"/>
            <a:endParaRPr lang="en-US" sz="4400" dirty="0" smtClean="0">
              <a:solidFill>
                <a:schemeClr val="bg1"/>
              </a:solidFill>
            </a:endParaRPr>
          </a:p>
          <a:p>
            <a:pPr algn="ctr"/>
            <a:r>
              <a:rPr lang="en-US" sz="4400" dirty="0" smtClean="0">
                <a:solidFill>
                  <a:schemeClr val="bg1"/>
                </a:solidFill>
              </a:rPr>
              <a:t>The first vowel is usually long          and the final  e  is silent.</a:t>
            </a:r>
          </a:p>
        </p:txBody>
      </p:sp>
      <p:sp>
        <p:nvSpPr>
          <p:cNvPr id="2" name="Oval 1"/>
          <p:cNvSpPr/>
          <p:nvPr/>
        </p:nvSpPr>
        <p:spPr>
          <a:xfrm>
            <a:off x="4778992" y="4577688"/>
            <a:ext cx="609600" cy="609600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882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-BT6lLBJFb6o/UWsE-QZY7YI/AAAAAAAAAC8/X5gJq4RC5O4/s1600/school_chalkboard.gif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" t="7699" r="7011" b="8841"/>
          <a:stretch/>
        </p:blipFill>
        <p:spPr bwMode="auto">
          <a:xfrm>
            <a:off x="286603" y="1487606"/>
            <a:ext cx="8625386" cy="498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31627" y="281758"/>
            <a:ext cx="6934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CLOSED to</a:t>
            </a:r>
          </a:p>
          <a:p>
            <a:pPr algn="ctr"/>
            <a:r>
              <a:rPr lang="en-US" sz="3600" b="1" dirty="0" err="1" smtClean="0">
                <a:solidFill>
                  <a:srgbClr val="006600"/>
                </a:solidFill>
                <a:latin typeface="Arial Black" panose="020B0A04020102020204" pitchFamily="34" charset="0"/>
              </a:rPr>
              <a:t>VCe</a:t>
            </a:r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 SYLLABLES</a:t>
            </a:r>
            <a:endParaRPr lang="en-US" sz="3600" b="1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1988" y="2438400"/>
            <a:ext cx="6477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chemeClr val="bg1"/>
                </a:solidFill>
                <a:latin typeface="+mj-lt"/>
              </a:rPr>
              <a:t>cub</a:t>
            </a:r>
          </a:p>
          <a:p>
            <a:pPr algn="ctr"/>
            <a:endParaRPr lang="en-US" sz="6000" dirty="0">
              <a:solidFill>
                <a:schemeClr val="bg1"/>
              </a:solidFill>
              <a:latin typeface="+mj-lt"/>
            </a:endParaRPr>
          </a:p>
          <a:p>
            <a:pPr algn="ctr"/>
            <a:r>
              <a:rPr lang="en-US" sz="6000" dirty="0" smtClean="0">
                <a:solidFill>
                  <a:schemeClr val="bg1"/>
                </a:solidFill>
                <a:latin typeface="+mj-lt"/>
              </a:rPr>
              <a:t>cube</a:t>
            </a:r>
          </a:p>
          <a:p>
            <a:pPr algn="ctr"/>
            <a:endParaRPr lang="en-US" sz="4400" dirty="0" smtClean="0">
              <a:solidFill>
                <a:schemeClr val="bg1"/>
              </a:solidFill>
              <a:latin typeface="Missy BT" panose="03080502020302020206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3594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-BT6lLBJFb6o/UWsE-QZY7YI/AAAAAAAAAC8/X5gJq4RC5O4/s1600/school_chalkboard.gif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" t="7699" r="7011" b="8841"/>
          <a:stretch/>
        </p:blipFill>
        <p:spPr bwMode="auto">
          <a:xfrm>
            <a:off x="286603" y="1487606"/>
            <a:ext cx="8625386" cy="498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31627" y="281758"/>
            <a:ext cx="6934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CLOSED to</a:t>
            </a:r>
          </a:p>
          <a:p>
            <a:pPr algn="ctr"/>
            <a:r>
              <a:rPr lang="en-US" sz="3600" b="1" dirty="0" err="1" smtClean="0">
                <a:solidFill>
                  <a:srgbClr val="006600"/>
                </a:solidFill>
                <a:latin typeface="Arial Black" panose="020B0A04020102020204" pitchFamily="34" charset="0"/>
              </a:rPr>
              <a:t>VCe</a:t>
            </a:r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 SYLLABLES</a:t>
            </a:r>
            <a:endParaRPr lang="en-US" sz="3600" b="1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1988" y="2438400"/>
            <a:ext cx="6477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chemeClr val="bg1"/>
                </a:solidFill>
                <a:latin typeface="+mj-lt"/>
              </a:rPr>
              <a:t>pet</a:t>
            </a:r>
          </a:p>
          <a:p>
            <a:pPr algn="ctr"/>
            <a:endParaRPr lang="en-US" sz="6000" dirty="0">
              <a:solidFill>
                <a:schemeClr val="bg1"/>
              </a:solidFill>
              <a:latin typeface="+mj-lt"/>
            </a:endParaRPr>
          </a:p>
          <a:p>
            <a:pPr algn="ctr"/>
            <a:r>
              <a:rPr lang="en-US" sz="6000" dirty="0" smtClean="0">
                <a:solidFill>
                  <a:schemeClr val="bg1"/>
                </a:solidFill>
                <a:latin typeface="+mj-lt"/>
              </a:rPr>
              <a:t>Pete</a:t>
            </a:r>
          </a:p>
          <a:p>
            <a:pPr algn="ctr"/>
            <a:endParaRPr lang="en-US" sz="4400" dirty="0" smtClean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53594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-BT6lLBJFb6o/UWsE-QZY7YI/AAAAAAAAAC8/X5gJq4RC5O4/s1600/school_chalkboard.gif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" t="7699" r="7011" b="8841"/>
          <a:stretch/>
        </p:blipFill>
        <p:spPr bwMode="auto">
          <a:xfrm>
            <a:off x="286603" y="1487606"/>
            <a:ext cx="8625386" cy="498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31627" y="281758"/>
            <a:ext cx="6934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CLOSED to</a:t>
            </a:r>
          </a:p>
          <a:p>
            <a:pPr algn="ctr"/>
            <a:r>
              <a:rPr lang="en-US" sz="3600" b="1" dirty="0" err="1" smtClean="0">
                <a:solidFill>
                  <a:srgbClr val="006600"/>
                </a:solidFill>
                <a:latin typeface="Arial Black" panose="020B0A04020102020204" pitchFamily="34" charset="0"/>
              </a:rPr>
              <a:t>VCe</a:t>
            </a:r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 SYLLABLES</a:t>
            </a:r>
            <a:endParaRPr lang="en-US" sz="3600" b="1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1988" y="2438400"/>
            <a:ext cx="6477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chemeClr val="bg1"/>
                </a:solidFill>
                <a:latin typeface="+mj-lt"/>
              </a:rPr>
              <a:t>rid</a:t>
            </a:r>
          </a:p>
          <a:p>
            <a:pPr algn="ctr"/>
            <a:endParaRPr lang="en-US" sz="6000" dirty="0">
              <a:solidFill>
                <a:schemeClr val="bg1"/>
              </a:solidFill>
              <a:latin typeface="+mj-lt"/>
            </a:endParaRPr>
          </a:p>
          <a:p>
            <a:pPr algn="ctr"/>
            <a:r>
              <a:rPr lang="en-US" sz="6000" dirty="0" smtClean="0">
                <a:solidFill>
                  <a:schemeClr val="bg1"/>
                </a:solidFill>
                <a:latin typeface="+mj-lt"/>
              </a:rPr>
              <a:t>ride</a:t>
            </a:r>
          </a:p>
          <a:p>
            <a:pPr algn="ctr"/>
            <a:endParaRPr lang="en-US" sz="4400" dirty="0" smtClean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53594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-BT6lLBJFb6o/UWsE-QZY7YI/AAAAAAAAAC8/X5gJq4RC5O4/s1600/school_chalkboard.gif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" t="7699" r="7011" b="8841"/>
          <a:stretch/>
        </p:blipFill>
        <p:spPr bwMode="auto">
          <a:xfrm>
            <a:off x="286603" y="1487606"/>
            <a:ext cx="8625386" cy="498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31627" y="281758"/>
            <a:ext cx="6934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CLOSED to</a:t>
            </a:r>
          </a:p>
          <a:p>
            <a:pPr algn="ctr"/>
            <a:r>
              <a:rPr lang="en-US" sz="3600" b="1" dirty="0" err="1" smtClean="0">
                <a:solidFill>
                  <a:srgbClr val="006600"/>
                </a:solidFill>
                <a:latin typeface="Arial Black" panose="020B0A04020102020204" pitchFamily="34" charset="0"/>
              </a:rPr>
              <a:t>VCe</a:t>
            </a:r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 SYLLABLES</a:t>
            </a:r>
            <a:endParaRPr lang="en-US" sz="3600" b="1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1988" y="2438400"/>
            <a:ext cx="6477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chemeClr val="bg1"/>
                </a:solidFill>
                <a:latin typeface="+mj-lt"/>
              </a:rPr>
              <a:t>con</a:t>
            </a:r>
          </a:p>
          <a:p>
            <a:pPr algn="ctr"/>
            <a:endParaRPr lang="en-US" sz="6000" dirty="0">
              <a:solidFill>
                <a:schemeClr val="bg1"/>
              </a:solidFill>
              <a:latin typeface="+mj-lt"/>
            </a:endParaRPr>
          </a:p>
          <a:p>
            <a:pPr algn="ctr"/>
            <a:r>
              <a:rPr lang="en-US" sz="6000" dirty="0" smtClean="0">
                <a:solidFill>
                  <a:schemeClr val="bg1"/>
                </a:solidFill>
                <a:latin typeface="+mj-lt"/>
              </a:rPr>
              <a:t>cone</a:t>
            </a:r>
          </a:p>
          <a:p>
            <a:pPr algn="ctr"/>
            <a:endParaRPr lang="en-US" sz="4400" dirty="0" smtClean="0">
              <a:solidFill>
                <a:schemeClr val="bg1"/>
              </a:solidFill>
              <a:latin typeface="Missy BT" panose="03080502020302020206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3594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-BT6lLBJFb6o/UWsE-QZY7YI/AAAAAAAAAC8/X5gJq4RC5O4/s1600/school_chalkboard.gif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" t="7699" r="7011" b="8841"/>
          <a:stretch/>
        </p:blipFill>
        <p:spPr bwMode="auto">
          <a:xfrm>
            <a:off x="286603" y="1487606"/>
            <a:ext cx="8625386" cy="498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31627" y="281758"/>
            <a:ext cx="6934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CLOSED to</a:t>
            </a:r>
          </a:p>
          <a:p>
            <a:pPr algn="ctr"/>
            <a:r>
              <a:rPr lang="en-US" sz="3600" b="1" dirty="0" err="1" smtClean="0">
                <a:solidFill>
                  <a:srgbClr val="006600"/>
                </a:solidFill>
                <a:latin typeface="Arial Black" panose="020B0A04020102020204" pitchFamily="34" charset="0"/>
              </a:rPr>
              <a:t>VCe</a:t>
            </a:r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 SYLLABLES</a:t>
            </a:r>
            <a:endParaRPr lang="en-US" sz="3600" b="1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1988" y="2438400"/>
            <a:ext cx="6477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chemeClr val="bg1"/>
                </a:solidFill>
                <a:latin typeface="+mj-lt"/>
              </a:rPr>
              <a:t>dud</a:t>
            </a:r>
          </a:p>
          <a:p>
            <a:pPr algn="ctr"/>
            <a:endParaRPr lang="en-US" sz="6000" dirty="0">
              <a:solidFill>
                <a:schemeClr val="bg1"/>
              </a:solidFill>
              <a:latin typeface="+mj-lt"/>
            </a:endParaRPr>
          </a:p>
          <a:p>
            <a:pPr algn="ctr"/>
            <a:r>
              <a:rPr lang="en-US" sz="6000" dirty="0" smtClean="0">
                <a:solidFill>
                  <a:schemeClr val="bg1"/>
                </a:solidFill>
                <a:latin typeface="+mj-lt"/>
              </a:rPr>
              <a:t>dude</a:t>
            </a:r>
          </a:p>
          <a:p>
            <a:pPr algn="ctr"/>
            <a:endParaRPr lang="en-US" sz="4400" dirty="0" smtClean="0">
              <a:solidFill>
                <a:schemeClr val="bg1"/>
              </a:solidFill>
              <a:latin typeface="Missy BT" panose="03080502020302020206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3594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-BT6lLBJFb6o/UWsE-QZY7YI/AAAAAAAAAC8/X5gJq4RC5O4/s1600/school_chalkboard.gif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" t="7699" r="7011" b="8841"/>
          <a:stretch/>
        </p:blipFill>
        <p:spPr bwMode="auto">
          <a:xfrm>
            <a:off x="286603" y="1487606"/>
            <a:ext cx="8625386" cy="498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31627" y="281758"/>
            <a:ext cx="6934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CLOSED to</a:t>
            </a:r>
          </a:p>
          <a:p>
            <a:pPr algn="ctr"/>
            <a:r>
              <a:rPr lang="en-US" sz="3600" b="1" dirty="0" err="1" smtClean="0">
                <a:solidFill>
                  <a:srgbClr val="006600"/>
                </a:solidFill>
                <a:latin typeface="Arial Black" panose="020B0A04020102020204" pitchFamily="34" charset="0"/>
              </a:rPr>
              <a:t>VCe</a:t>
            </a:r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 SYLLABLES</a:t>
            </a:r>
            <a:endParaRPr lang="en-US" sz="3600" b="1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1988" y="2438400"/>
            <a:ext cx="6477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chemeClr val="bg1"/>
                </a:solidFill>
                <a:latin typeface="+mj-lt"/>
              </a:rPr>
              <a:t>bit</a:t>
            </a:r>
          </a:p>
          <a:p>
            <a:pPr algn="ctr"/>
            <a:endParaRPr lang="en-US" sz="6000" dirty="0">
              <a:solidFill>
                <a:schemeClr val="bg1"/>
              </a:solidFill>
              <a:latin typeface="+mj-lt"/>
            </a:endParaRPr>
          </a:p>
          <a:p>
            <a:pPr algn="ctr"/>
            <a:r>
              <a:rPr lang="en-US" sz="6000" dirty="0" smtClean="0">
                <a:solidFill>
                  <a:schemeClr val="bg1"/>
                </a:solidFill>
                <a:latin typeface="+mj-lt"/>
              </a:rPr>
              <a:t>bite</a:t>
            </a:r>
          </a:p>
          <a:p>
            <a:pPr algn="ctr"/>
            <a:endParaRPr lang="en-US" sz="4400" dirty="0" smtClean="0">
              <a:solidFill>
                <a:schemeClr val="bg1"/>
              </a:solidFill>
              <a:latin typeface="Missy BT" panose="03080502020302020206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3594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-BT6lLBJFb6o/UWsE-QZY7YI/AAAAAAAAAC8/X5gJq4RC5O4/s1600/school_chalkboard.gif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" t="7699" r="7011" b="8841"/>
          <a:stretch/>
        </p:blipFill>
        <p:spPr bwMode="auto">
          <a:xfrm>
            <a:off x="286603" y="1487606"/>
            <a:ext cx="8625386" cy="498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31627" y="281758"/>
            <a:ext cx="6934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CLOSED to</a:t>
            </a:r>
          </a:p>
          <a:p>
            <a:pPr algn="ctr"/>
            <a:r>
              <a:rPr lang="en-US" sz="3600" b="1" dirty="0" err="1" smtClean="0">
                <a:solidFill>
                  <a:srgbClr val="006600"/>
                </a:solidFill>
                <a:latin typeface="Arial Black" panose="020B0A04020102020204" pitchFamily="34" charset="0"/>
              </a:rPr>
              <a:t>VCe</a:t>
            </a:r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 SYLLABLES</a:t>
            </a:r>
            <a:endParaRPr lang="en-US" sz="3600" b="1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1988" y="2438400"/>
            <a:ext cx="6477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chemeClr val="bg1"/>
                </a:solidFill>
                <a:latin typeface="+mj-lt"/>
              </a:rPr>
              <a:t>kit</a:t>
            </a:r>
          </a:p>
          <a:p>
            <a:pPr algn="ctr"/>
            <a:endParaRPr lang="en-US" sz="6000" dirty="0">
              <a:solidFill>
                <a:schemeClr val="bg1"/>
              </a:solidFill>
              <a:latin typeface="+mj-lt"/>
            </a:endParaRPr>
          </a:p>
          <a:p>
            <a:pPr algn="ctr"/>
            <a:r>
              <a:rPr lang="en-US" sz="6000" dirty="0" smtClean="0">
                <a:solidFill>
                  <a:schemeClr val="bg1"/>
                </a:solidFill>
                <a:latin typeface="+mj-lt"/>
              </a:rPr>
              <a:t>kite</a:t>
            </a:r>
          </a:p>
          <a:p>
            <a:pPr algn="ctr"/>
            <a:endParaRPr lang="en-US" sz="4400" dirty="0" smtClean="0">
              <a:solidFill>
                <a:schemeClr val="bg1"/>
              </a:solidFill>
              <a:latin typeface="Missy BT" panose="03080502020302020206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3594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-BT6lLBJFb6o/UWsE-QZY7YI/AAAAAAAAAC8/X5gJq4RC5O4/s1600/school_chalkboard.gif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" t="7699" r="7011" b="8841"/>
          <a:stretch/>
        </p:blipFill>
        <p:spPr bwMode="auto">
          <a:xfrm>
            <a:off x="286603" y="1487606"/>
            <a:ext cx="8625386" cy="498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31627" y="281758"/>
            <a:ext cx="6934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CLOSED to</a:t>
            </a:r>
          </a:p>
          <a:p>
            <a:pPr algn="ctr"/>
            <a:r>
              <a:rPr lang="en-US" sz="3600" b="1" dirty="0" err="1" smtClean="0">
                <a:solidFill>
                  <a:srgbClr val="006600"/>
                </a:solidFill>
                <a:latin typeface="Arial Black" panose="020B0A04020102020204" pitchFamily="34" charset="0"/>
              </a:rPr>
              <a:t>VCe</a:t>
            </a:r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 SYLLABLES</a:t>
            </a:r>
            <a:endParaRPr lang="en-US" sz="3600" b="1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1988" y="2438400"/>
            <a:ext cx="6477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chemeClr val="bg1"/>
                </a:solidFill>
                <a:latin typeface="+mj-lt"/>
              </a:rPr>
              <a:t>rob</a:t>
            </a:r>
          </a:p>
          <a:p>
            <a:pPr algn="ctr"/>
            <a:endParaRPr lang="en-US" sz="6000" dirty="0">
              <a:solidFill>
                <a:schemeClr val="bg1"/>
              </a:solidFill>
              <a:latin typeface="+mj-lt"/>
            </a:endParaRPr>
          </a:p>
          <a:p>
            <a:pPr algn="ctr"/>
            <a:r>
              <a:rPr lang="en-US" sz="6000" dirty="0" smtClean="0">
                <a:solidFill>
                  <a:schemeClr val="bg1"/>
                </a:solidFill>
                <a:latin typeface="+mj-lt"/>
              </a:rPr>
              <a:t>robe</a:t>
            </a:r>
          </a:p>
          <a:p>
            <a:pPr algn="ctr"/>
            <a:endParaRPr lang="en-US" sz="4400" dirty="0" smtClean="0">
              <a:solidFill>
                <a:schemeClr val="bg1"/>
              </a:solidFill>
              <a:latin typeface="Missy BT" panose="03080502020302020206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3594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-BT6lLBJFb6o/UWsE-QZY7YI/AAAAAAAAAC8/X5gJq4RC5O4/s1600/school_chalkboard.gif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" t="7699" r="7011" b="8841"/>
          <a:stretch/>
        </p:blipFill>
        <p:spPr bwMode="auto">
          <a:xfrm>
            <a:off x="286603" y="1487606"/>
            <a:ext cx="8625386" cy="498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31627" y="281758"/>
            <a:ext cx="6934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CLOSED to</a:t>
            </a:r>
          </a:p>
          <a:p>
            <a:pPr algn="ctr"/>
            <a:r>
              <a:rPr lang="en-US" sz="3600" b="1" dirty="0" err="1" smtClean="0">
                <a:solidFill>
                  <a:srgbClr val="006600"/>
                </a:solidFill>
                <a:latin typeface="Arial Black" panose="020B0A04020102020204" pitchFamily="34" charset="0"/>
              </a:rPr>
              <a:t>VCe</a:t>
            </a:r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 SYLLABLES</a:t>
            </a:r>
            <a:endParaRPr lang="en-US" sz="3600" b="1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1988" y="2438400"/>
            <a:ext cx="6477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chemeClr val="bg1"/>
                </a:solidFill>
                <a:latin typeface="+mj-lt"/>
              </a:rPr>
              <a:t>rod</a:t>
            </a:r>
          </a:p>
          <a:p>
            <a:pPr algn="ctr"/>
            <a:endParaRPr lang="en-US" sz="6000" dirty="0">
              <a:solidFill>
                <a:schemeClr val="bg1"/>
              </a:solidFill>
              <a:latin typeface="+mj-lt"/>
            </a:endParaRPr>
          </a:p>
          <a:p>
            <a:pPr algn="ctr"/>
            <a:r>
              <a:rPr lang="en-US" sz="6000" dirty="0" smtClean="0">
                <a:solidFill>
                  <a:schemeClr val="bg1"/>
                </a:solidFill>
                <a:latin typeface="+mj-lt"/>
              </a:rPr>
              <a:t>rode</a:t>
            </a:r>
          </a:p>
          <a:p>
            <a:pPr algn="ctr"/>
            <a:endParaRPr lang="en-US" sz="4400" dirty="0" smtClean="0">
              <a:solidFill>
                <a:schemeClr val="bg1"/>
              </a:solidFill>
              <a:latin typeface="Missy BT" panose="03080502020302020206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3594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-BT6lLBJFb6o/UWsE-QZY7YI/AAAAAAAAAC8/X5gJq4RC5O4/s1600/school_chalkboard.gif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" t="7699" r="7011" b="8841"/>
          <a:stretch/>
        </p:blipFill>
        <p:spPr bwMode="auto">
          <a:xfrm>
            <a:off x="286603" y="1487606"/>
            <a:ext cx="8625386" cy="498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31627" y="281758"/>
            <a:ext cx="6934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CLOSED to</a:t>
            </a:r>
          </a:p>
          <a:p>
            <a:pPr algn="ctr"/>
            <a:r>
              <a:rPr lang="en-US" sz="3600" b="1" dirty="0" err="1" smtClean="0">
                <a:solidFill>
                  <a:srgbClr val="006600"/>
                </a:solidFill>
                <a:latin typeface="Arial Black" panose="020B0A04020102020204" pitchFamily="34" charset="0"/>
              </a:rPr>
              <a:t>VCe</a:t>
            </a:r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 SYLLABLES</a:t>
            </a:r>
            <a:endParaRPr lang="en-US" sz="3600" b="1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1988" y="2438400"/>
            <a:ext cx="6477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chemeClr val="bg1"/>
                </a:solidFill>
                <a:latin typeface="+mj-lt"/>
              </a:rPr>
              <a:t>hop</a:t>
            </a:r>
          </a:p>
          <a:p>
            <a:pPr algn="ctr"/>
            <a:endParaRPr lang="en-US" sz="6000" dirty="0">
              <a:solidFill>
                <a:schemeClr val="bg1"/>
              </a:solidFill>
              <a:latin typeface="+mj-lt"/>
            </a:endParaRPr>
          </a:p>
          <a:p>
            <a:pPr algn="ctr"/>
            <a:r>
              <a:rPr lang="en-US" sz="6000" dirty="0" smtClean="0">
                <a:solidFill>
                  <a:schemeClr val="bg1"/>
                </a:solidFill>
                <a:latin typeface="+mj-lt"/>
              </a:rPr>
              <a:t>hope</a:t>
            </a:r>
          </a:p>
          <a:p>
            <a:pPr algn="ctr"/>
            <a:endParaRPr lang="en-US" sz="4400" dirty="0" smtClean="0">
              <a:solidFill>
                <a:schemeClr val="bg1"/>
              </a:solidFill>
              <a:latin typeface="Missy BT" panose="03080502020302020206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3594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-BT6lLBJFb6o/UWsE-QZY7YI/AAAAAAAAAC8/X5gJq4RC5O4/s1600/school_chalkboard.gif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" t="7699" r="7011" b="8841"/>
          <a:stretch/>
        </p:blipFill>
        <p:spPr bwMode="auto">
          <a:xfrm>
            <a:off x="286603" y="1487606"/>
            <a:ext cx="8625386" cy="498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17979" y="704165"/>
            <a:ext cx="693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 smtClean="0">
                <a:solidFill>
                  <a:srgbClr val="006600"/>
                </a:solidFill>
                <a:latin typeface="Arial Black" panose="020B0A04020102020204" pitchFamily="34" charset="0"/>
              </a:rPr>
              <a:t>VCe</a:t>
            </a:r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 SYLLABLES</a:t>
            </a:r>
            <a:endParaRPr lang="en-US" sz="3600" b="1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360796" y="2243365"/>
            <a:ext cx="64770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chemeClr val="bg1"/>
                </a:solidFill>
                <a:latin typeface="+mj-lt"/>
              </a:rPr>
              <a:t>cape</a:t>
            </a:r>
          </a:p>
          <a:p>
            <a:pPr algn="ctr"/>
            <a:r>
              <a:rPr lang="en-US" sz="4400" dirty="0" smtClean="0">
                <a:solidFill>
                  <a:schemeClr val="bg1"/>
                </a:solidFill>
                <a:latin typeface="+mj-lt"/>
              </a:rPr>
              <a:t>tale</a:t>
            </a:r>
          </a:p>
          <a:p>
            <a:pPr algn="ctr"/>
            <a:r>
              <a:rPr lang="en-US" sz="4400" dirty="0" smtClean="0">
                <a:solidFill>
                  <a:schemeClr val="bg1"/>
                </a:solidFill>
                <a:latin typeface="+mj-lt"/>
              </a:rPr>
              <a:t>same</a:t>
            </a:r>
          </a:p>
          <a:p>
            <a:pPr algn="ctr"/>
            <a:r>
              <a:rPr lang="en-US" sz="4400" dirty="0" smtClean="0">
                <a:solidFill>
                  <a:schemeClr val="bg1"/>
                </a:solidFill>
                <a:latin typeface="+mj-lt"/>
              </a:rPr>
              <a:t>flute</a:t>
            </a:r>
          </a:p>
          <a:p>
            <a:pPr algn="ctr"/>
            <a:r>
              <a:rPr lang="en-US" sz="4400" dirty="0" smtClean="0">
                <a:solidFill>
                  <a:schemeClr val="bg1"/>
                </a:solidFill>
                <a:latin typeface="+mj-lt"/>
              </a:rPr>
              <a:t>plate</a:t>
            </a:r>
          </a:p>
          <a:p>
            <a:pPr algn="ctr"/>
            <a:endParaRPr lang="en-US" sz="4400" dirty="0" smtClean="0">
              <a:solidFill>
                <a:schemeClr val="bg1"/>
              </a:solidFill>
              <a:latin typeface="Missy BT" panose="03080502020302020206" pitchFamily="66" charset="0"/>
            </a:endParaRPr>
          </a:p>
          <a:p>
            <a:pPr algn="ctr"/>
            <a:endParaRPr lang="en-US" sz="4400" dirty="0" smtClean="0">
              <a:solidFill>
                <a:schemeClr val="bg1"/>
              </a:solidFill>
              <a:latin typeface="Missy BT" panose="03080502020302020206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1287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-BT6lLBJFb6o/UWsE-QZY7YI/AAAAAAAAAC8/X5gJq4RC5O4/s1600/school_chalkboard.gif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" t="7699" r="7011" b="8841"/>
          <a:stretch/>
        </p:blipFill>
        <p:spPr bwMode="auto">
          <a:xfrm>
            <a:off x="286603" y="1487606"/>
            <a:ext cx="8625386" cy="498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31627" y="281758"/>
            <a:ext cx="6934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CLOSED to</a:t>
            </a:r>
          </a:p>
          <a:p>
            <a:pPr algn="ctr"/>
            <a:r>
              <a:rPr lang="en-US" sz="3600" b="1" dirty="0" err="1" smtClean="0">
                <a:solidFill>
                  <a:srgbClr val="006600"/>
                </a:solidFill>
                <a:latin typeface="Arial Black" panose="020B0A04020102020204" pitchFamily="34" charset="0"/>
              </a:rPr>
              <a:t>VCe</a:t>
            </a:r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 SYLLABLES</a:t>
            </a:r>
            <a:endParaRPr lang="en-US" sz="3600" b="1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1988" y="2438400"/>
            <a:ext cx="6477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chemeClr val="bg1"/>
                </a:solidFill>
                <a:latin typeface="+mj-lt"/>
              </a:rPr>
              <a:t>mop</a:t>
            </a:r>
          </a:p>
          <a:p>
            <a:pPr algn="ctr"/>
            <a:endParaRPr lang="en-US" sz="6000" dirty="0">
              <a:solidFill>
                <a:schemeClr val="bg1"/>
              </a:solidFill>
              <a:latin typeface="+mj-lt"/>
            </a:endParaRPr>
          </a:p>
          <a:p>
            <a:pPr algn="ctr"/>
            <a:r>
              <a:rPr lang="en-US" sz="6000" dirty="0" smtClean="0">
                <a:solidFill>
                  <a:schemeClr val="bg1"/>
                </a:solidFill>
                <a:latin typeface="+mj-lt"/>
              </a:rPr>
              <a:t>mope</a:t>
            </a:r>
          </a:p>
          <a:p>
            <a:pPr algn="ctr"/>
            <a:endParaRPr lang="en-US" sz="4400" dirty="0" smtClean="0">
              <a:solidFill>
                <a:schemeClr val="bg1"/>
              </a:solidFill>
              <a:latin typeface="Missy BT" panose="03080502020302020206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3594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-BT6lLBJFb6o/UWsE-QZY7YI/AAAAAAAAAC8/X5gJq4RC5O4/s1600/school_chalkboard.gif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" t="7699" r="7011" b="8841"/>
          <a:stretch/>
        </p:blipFill>
        <p:spPr bwMode="auto">
          <a:xfrm>
            <a:off x="286603" y="1487606"/>
            <a:ext cx="8625386" cy="498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31627" y="281758"/>
            <a:ext cx="6934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CLOSED to</a:t>
            </a:r>
          </a:p>
          <a:p>
            <a:pPr algn="ctr"/>
            <a:r>
              <a:rPr lang="en-US" sz="3600" b="1" dirty="0" err="1" smtClean="0">
                <a:solidFill>
                  <a:srgbClr val="006600"/>
                </a:solidFill>
                <a:latin typeface="Arial Black" panose="020B0A04020102020204" pitchFamily="34" charset="0"/>
              </a:rPr>
              <a:t>VCe</a:t>
            </a:r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 SYLLABLES</a:t>
            </a:r>
            <a:endParaRPr lang="en-US" sz="3600" b="1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1988" y="2438400"/>
            <a:ext cx="6477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chemeClr val="bg1"/>
                </a:solidFill>
                <a:latin typeface="+mj-lt"/>
              </a:rPr>
              <a:t>not</a:t>
            </a:r>
          </a:p>
          <a:p>
            <a:pPr algn="ctr"/>
            <a:endParaRPr lang="en-US" sz="6000" dirty="0">
              <a:solidFill>
                <a:schemeClr val="bg1"/>
              </a:solidFill>
              <a:latin typeface="+mj-lt"/>
            </a:endParaRPr>
          </a:p>
          <a:p>
            <a:pPr algn="ctr"/>
            <a:r>
              <a:rPr lang="en-US" sz="6000" dirty="0" smtClean="0">
                <a:solidFill>
                  <a:schemeClr val="bg1"/>
                </a:solidFill>
                <a:latin typeface="+mj-lt"/>
              </a:rPr>
              <a:t>note</a:t>
            </a:r>
          </a:p>
          <a:p>
            <a:pPr algn="ctr"/>
            <a:endParaRPr lang="en-US" sz="4400" dirty="0" smtClean="0">
              <a:solidFill>
                <a:schemeClr val="bg1"/>
              </a:solidFill>
              <a:latin typeface="Missy BT" panose="03080502020302020206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3594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-BT6lLBJFb6o/UWsE-QZY7YI/AAAAAAAAAC8/X5gJq4RC5O4/s1600/school_chalkboard.gif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" t="7699" r="7011" b="8841"/>
          <a:stretch/>
        </p:blipFill>
        <p:spPr bwMode="auto">
          <a:xfrm>
            <a:off x="286603" y="1487606"/>
            <a:ext cx="8625386" cy="498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31627" y="281758"/>
            <a:ext cx="6934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CLOSED to</a:t>
            </a:r>
          </a:p>
          <a:p>
            <a:pPr algn="ctr"/>
            <a:r>
              <a:rPr lang="en-US" sz="3600" b="1" dirty="0" err="1" smtClean="0">
                <a:solidFill>
                  <a:srgbClr val="006600"/>
                </a:solidFill>
                <a:latin typeface="Arial Black" panose="020B0A04020102020204" pitchFamily="34" charset="0"/>
              </a:rPr>
              <a:t>VCe</a:t>
            </a:r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 SYLLABLES</a:t>
            </a:r>
            <a:endParaRPr lang="en-US" sz="3600" b="1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1988" y="2438400"/>
            <a:ext cx="6477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chemeClr val="bg1"/>
                </a:solidFill>
                <a:latin typeface="+mj-lt"/>
              </a:rPr>
              <a:t>shin</a:t>
            </a:r>
          </a:p>
          <a:p>
            <a:pPr algn="ctr"/>
            <a:endParaRPr lang="en-US" sz="6000" dirty="0">
              <a:solidFill>
                <a:schemeClr val="bg1"/>
              </a:solidFill>
              <a:latin typeface="+mj-lt"/>
            </a:endParaRPr>
          </a:p>
          <a:p>
            <a:pPr algn="ctr"/>
            <a:r>
              <a:rPr lang="en-US" sz="6000" dirty="0" smtClean="0">
                <a:solidFill>
                  <a:schemeClr val="bg1"/>
                </a:solidFill>
                <a:latin typeface="+mj-lt"/>
              </a:rPr>
              <a:t>shine</a:t>
            </a:r>
          </a:p>
          <a:p>
            <a:pPr algn="ctr"/>
            <a:endParaRPr lang="en-US" sz="4400" dirty="0" smtClean="0">
              <a:solidFill>
                <a:schemeClr val="bg1"/>
              </a:solidFill>
              <a:latin typeface="Missy BT" panose="03080502020302020206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3594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-BT6lLBJFb6o/UWsE-QZY7YI/AAAAAAAAAC8/X5gJq4RC5O4/s1600/school_chalkboard.gif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" t="7699" r="7011" b="8841"/>
          <a:stretch/>
        </p:blipFill>
        <p:spPr bwMode="auto">
          <a:xfrm>
            <a:off x="286603" y="1487606"/>
            <a:ext cx="8625386" cy="498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31627" y="281758"/>
            <a:ext cx="6934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CLOSED to</a:t>
            </a:r>
          </a:p>
          <a:p>
            <a:pPr algn="ctr"/>
            <a:r>
              <a:rPr lang="en-US" sz="3600" b="1" dirty="0" err="1" smtClean="0">
                <a:solidFill>
                  <a:srgbClr val="006600"/>
                </a:solidFill>
                <a:latin typeface="Arial Black" panose="020B0A04020102020204" pitchFamily="34" charset="0"/>
              </a:rPr>
              <a:t>VCe</a:t>
            </a:r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 SYLLABLES</a:t>
            </a:r>
            <a:endParaRPr lang="en-US" sz="3600" b="1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1988" y="2438400"/>
            <a:ext cx="6477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chemeClr val="bg1"/>
                </a:solidFill>
                <a:latin typeface="+mj-lt"/>
              </a:rPr>
              <a:t>slid</a:t>
            </a:r>
          </a:p>
          <a:p>
            <a:pPr algn="ctr"/>
            <a:endParaRPr lang="en-US" sz="6000" dirty="0">
              <a:solidFill>
                <a:schemeClr val="bg1"/>
              </a:solidFill>
              <a:latin typeface="+mj-lt"/>
            </a:endParaRPr>
          </a:p>
          <a:p>
            <a:pPr algn="ctr"/>
            <a:r>
              <a:rPr lang="en-US" sz="6000" dirty="0" smtClean="0">
                <a:solidFill>
                  <a:schemeClr val="bg1"/>
                </a:solidFill>
                <a:latin typeface="+mj-lt"/>
              </a:rPr>
              <a:t>slide</a:t>
            </a:r>
          </a:p>
          <a:p>
            <a:pPr algn="ctr"/>
            <a:endParaRPr lang="en-US" sz="4400" dirty="0" smtClean="0">
              <a:solidFill>
                <a:schemeClr val="bg1"/>
              </a:solidFill>
              <a:latin typeface="Missy BT" panose="03080502020302020206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3594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-BT6lLBJFb6o/UWsE-QZY7YI/AAAAAAAAAC8/X5gJq4RC5O4/s1600/school_chalkboard.gif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" t="7699" r="7011" b="8841"/>
          <a:stretch/>
        </p:blipFill>
        <p:spPr bwMode="auto">
          <a:xfrm>
            <a:off x="286603" y="1487606"/>
            <a:ext cx="8625386" cy="498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31627" y="281758"/>
            <a:ext cx="6934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CLOSED to</a:t>
            </a:r>
          </a:p>
          <a:p>
            <a:pPr algn="ctr"/>
            <a:r>
              <a:rPr lang="en-US" sz="3600" b="1" dirty="0" err="1" smtClean="0">
                <a:solidFill>
                  <a:srgbClr val="006600"/>
                </a:solidFill>
                <a:latin typeface="Arial Black" panose="020B0A04020102020204" pitchFamily="34" charset="0"/>
              </a:rPr>
              <a:t>VCe</a:t>
            </a:r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 SYLLABLES</a:t>
            </a:r>
            <a:endParaRPr lang="en-US" sz="3600" b="1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1988" y="2438400"/>
            <a:ext cx="6477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chemeClr val="bg1"/>
                </a:solidFill>
                <a:latin typeface="+mj-lt"/>
              </a:rPr>
              <a:t>slim</a:t>
            </a:r>
          </a:p>
          <a:p>
            <a:pPr algn="ctr"/>
            <a:endParaRPr lang="en-US" sz="6000" dirty="0">
              <a:solidFill>
                <a:schemeClr val="bg1"/>
              </a:solidFill>
              <a:latin typeface="+mj-lt"/>
            </a:endParaRPr>
          </a:p>
          <a:p>
            <a:pPr algn="ctr"/>
            <a:r>
              <a:rPr lang="en-US" sz="6000" dirty="0" smtClean="0">
                <a:solidFill>
                  <a:schemeClr val="bg1"/>
                </a:solidFill>
                <a:latin typeface="+mj-lt"/>
              </a:rPr>
              <a:t>slime</a:t>
            </a:r>
          </a:p>
          <a:p>
            <a:pPr algn="ctr"/>
            <a:endParaRPr lang="en-US" sz="4400" dirty="0" smtClean="0">
              <a:solidFill>
                <a:schemeClr val="bg1"/>
              </a:solidFill>
              <a:latin typeface="Missy BT" panose="03080502020302020206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3594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-BT6lLBJFb6o/UWsE-QZY7YI/AAAAAAAAAC8/X5gJq4RC5O4/s1600/school_chalkboard.gif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" t="7699" r="7011" b="8841"/>
          <a:stretch/>
        </p:blipFill>
        <p:spPr bwMode="auto">
          <a:xfrm>
            <a:off x="286603" y="1487606"/>
            <a:ext cx="8625386" cy="498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31627" y="281758"/>
            <a:ext cx="6934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CLOSED to</a:t>
            </a:r>
          </a:p>
          <a:p>
            <a:pPr algn="ctr"/>
            <a:r>
              <a:rPr lang="en-US" sz="3600" b="1" dirty="0" err="1" smtClean="0">
                <a:solidFill>
                  <a:srgbClr val="006600"/>
                </a:solidFill>
                <a:latin typeface="Arial Black" panose="020B0A04020102020204" pitchFamily="34" charset="0"/>
              </a:rPr>
              <a:t>VCe</a:t>
            </a:r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 SYLLABLES</a:t>
            </a:r>
            <a:endParaRPr lang="en-US" sz="3600" b="1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1988" y="2438400"/>
            <a:ext cx="6477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chemeClr val="bg1"/>
                </a:solidFill>
                <a:latin typeface="+mj-lt"/>
              </a:rPr>
              <a:t>strip</a:t>
            </a:r>
          </a:p>
          <a:p>
            <a:pPr algn="ctr"/>
            <a:endParaRPr lang="en-US" sz="6000" dirty="0">
              <a:solidFill>
                <a:schemeClr val="bg1"/>
              </a:solidFill>
              <a:latin typeface="+mj-lt"/>
            </a:endParaRPr>
          </a:p>
          <a:p>
            <a:pPr algn="ctr"/>
            <a:r>
              <a:rPr lang="en-US" sz="6000" dirty="0" smtClean="0">
                <a:solidFill>
                  <a:schemeClr val="bg1"/>
                </a:solidFill>
                <a:latin typeface="+mj-lt"/>
              </a:rPr>
              <a:t>stripe</a:t>
            </a:r>
          </a:p>
          <a:p>
            <a:pPr algn="ctr"/>
            <a:endParaRPr lang="en-US" sz="4400" dirty="0" smtClean="0">
              <a:solidFill>
                <a:schemeClr val="bg1"/>
              </a:solidFill>
              <a:latin typeface="Missy BT" panose="03080502020302020206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3594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-BT6lLBJFb6o/UWsE-QZY7YI/AAAAAAAAAC8/X5gJq4RC5O4/s1600/school_chalkboard.gif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" t="7699" r="7011" b="8841"/>
          <a:stretch/>
        </p:blipFill>
        <p:spPr bwMode="auto">
          <a:xfrm>
            <a:off x="286603" y="1487606"/>
            <a:ext cx="8625386" cy="498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31627" y="281758"/>
            <a:ext cx="6934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CLOSED to</a:t>
            </a:r>
          </a:p>
          <a:p>
            <a:pPr algn="ctr"/>
            <a:r>
              <a:rPr lang="en-US" sz="3600" b="1" dirty="0" err="1" smtClean="0">
                <a:solidFill>
                  <a:srgbClr val="006600"/>
                </a:solidFill>
                <a:latin typeface="Arial Black" panose="020B0A04020102020204" pitchFamily="34" charset="0"/>
              </a:rPr>
              <a:t>VCe</a:t>
            </a:r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 SYLLABLES</a:t>
            </a:r>
            <a:endParaRPr lang="en-US" sz="3600" b="1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1988" y="2438400"/>
            <a:ext cx="6477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chemeClr val="bg1"/>
                </a:solidFill>
                <a:latin typeface="+mj-lt"/>
              </a:rPr>
              <a:t>glob</a:t>
            </a:r>
          </a:p>
          <a:p>
            <a:pPr algn="ctr"/>
            <a:endParaRPr lang="en-US" sz="6000" dirty="0">
              <a:solidFill>
                <a:schemeClr val="bg1"/>
              </a:solidFill>
              <a:latin typeface="+mj-lt"/>
            </a:endParaRPr>
          </a:p>
          <a:p>
            <a:pPr algn="ctr"/>
            <a:r>
              <a:rPr lang="en-US" sz="6000" dirty="0" smtClean="0">
                <a:solidFill>
                  <a:schemeClr val="bg1"/>
                </a:solidFill>
                <a:latin typeface="+mj-lt"/>
              </a:rPr>
              <a:t>globe</a:t>
            </a:r>
          </a:p>
          <a:p>
            <a:pPr algn="ctr"/>
            <a:endParaRPr lang="en-US" sz="4400" dirty="0" smtClean="0">
              <a:solidFill>
                <a:schemeClr val="bg1"/>
              </a:solidFill>
              <a:latin typeface="Missy BT" panose="03080502020302020206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3594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-BT6lLBJFb6o/UWsE-QZY7YI/AAAAAAAAAC8/X5gJq4RC5O4/s1600/school_chalkboard.gif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" t="7699" r="7011" b="8841"/>
          <a:stretch/>
        </p:blipFill>
        <p:spPr bwMode="auto">
          <a:xfrm>
            <a:off x="286603" y="1487606"/>
            <a:ext cx="8625386" cy="498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31627" y="281758"/>
            <a:ext cx="6934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CLOSED to</a:t>
            </a:r>
          </a:p>
          <a:p>
            <a:pPr algn="ctr"/>
            <a:r>
              <a:rPr lang="en-US" sz="3600" b="1" dirty="0" err="1" smtClean="0">
                <a:solidFill>
                  <a:srgbClr val="006600"/>
                </a:solidFill>
                <a:latin typeface="Arial Black" panose="020B0A04020102020204" pitchFamily="34" charset="0"/>
              </a:rPr>
              <a:t>VCe</a:t>
            </a:r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 SYLLABLES</a:t>
            </a:r>
            <a:endParaRPr lang="en-US" sz="3600" b="1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1988" y="2438400"/>
            <a:ext cx="6477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chemeClr val="bg1"/>
                </a:solidFill>
                <a:latin typeface="+mj-lt"/>
              </a:rPr>
              <a:t>fat</a:t>
            </a:r>
          </a:p>
          <a:p>
            <a:pPr algn="ctr"/>
            <a:endParaRPr lang="en-US" sz="6000" dirty="0">
              <a:solidFill>
                <a:schemeClr val="bg1"/>
              </a:solidFill>
              <a:latin typeface="+mj-lt"/>
            </a:endParaRPr>
          </a:p>
          <a:p>
            <a:pPr algn="ctr"/>
            <a:r>
              <a:rPr lang="en-US" sz="6000" dirty="0" smtClean="0">
                <a:solidFill>
                  <a:schemeClr val="bg1"/>
                </a:solidFill>
                <a:latin typeface="+mj-lt"/>
              </a:rPr>
              <a:t>fate</a:t>
            </a:r>
          </a:p>
          <a:p>
            <a:pPr algn="ctr"/>
            <a:endParaRPr lang="en-US" sz="4400" dirty="0" smtClean="0">
              <a:solidFill>
                <a:schemeClr val="bg1"/>
              </a:solidFill>
              <a:latin typeface="Missy BT" panose="03080502020302020206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3594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-BT6lLBJFb6o/UWsE-QZY7YI/AAAAAAAAAC8/X5gJq4RC5O4/s1600/school_chalkboard.gif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" t="7699" r="7011" b="8841"/>
          <a:stretch/>
        </p:blipFill>
        <p:spPr bwMode="auto">
          <a:xfrm>
            <a:off x="286603" y="1487606"/>
            <a:ext cx="8625386" cy="498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31627" y="281758"/>
            <a:ext cx="6934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CLOSED to</a:t>
            </a:r>
          </a:p>
          <a:p>
            <a:pPr algn="ctr"/>
            <a:r>
              <a:rPr lang="en-US" sz="3600" b="1" dirty="0" err="1" smtClean="0">
                <a:solidFill>
                  <a:srgbClr val="006600"/>
                </a:solidFill>
                <a:latin typeface="Arial Black" panose="020B0A04020102020204" pitchFamily="34" charset="0"/>
              </a:rPr>
              <a:t>VCe</a:t>
            </a:r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 SYLLABLES</a:t>
            </a:r>
            <a:endParaRPr lang="en-US" sz="3600" b="1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1988" y="2438400"/>
            <a:ext cx="6477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chemeClr val="bg1"/>
                </a:solidFill>
                <a:latin typeface="+mj-lt"/>
              </a:rPr>
              <a:t>us</a:t>
            </a:r>
          </a:p>
          <a:p>
            <a:pPr algn="ctr"/>
            <a:endParaRPr lang="en-US" sz="6000" dirty="0">
              <a:solidFill>
                <a:schemeClr val="bg1"/>
              </a:solidFill>
              <a:latin typeface="+mj-lt"/>
            </a:endParaRPr>
          </a:p>
          <a:p>
            <a:pPr algn="ctr"/>
            <a:r>
              <a:rPr lang="en-US" sz="6000" dirty="0" smtClean="0">
                <a:solidFill>
                  <a:schemeClr val="bg1"/>
                </a:solidFill>
                <a:latin typeface="+mj-lt"/>
              </a:rPr>
              <a:t>use</a:t>
            </a:r>
          </a:p>
          <a:p>
            <a:pPr algn="ctr"/>
            <a:endParaRPr lang="en-US" sz="4400" dirty="0" smtClean="0">
              <a:solidFill>
                <a:schemeClr val="bg1"/>
              </a:solidFill>
              <a:latin typeface="Missy BT" panose="03080502020302020206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3594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-BT6lLBJFb6o/UWsE-QZY7YI/AAAAAAAAAC8/X5gJq4RC5O4/s1600/school_chalkboard.gif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" t="7699" r="7011" b="8841"/>
          <a:stretch/>
        </p:blipFill>
        <p:spPr bwMode="auto">
          <a:xfrm>
            <a:off x="286603" y="1487606"/>
            <a:ext cx="8625386" cy="498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31627" y="281758"/>
            <a:ext cx="6934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CLOSED to</a:t>
            </a:r>
          </a:p>
          <a:p>
            <a:pPr algn="ctr"/>
            <a:r>
              <a:rPr lang="en-US" sz="3600" b="1" dirty="0" err="1" smtClean="0">
                <a:solidFill>
                  <a:srgbClr val="006600"/>
                </a:solidFill>
                <a:latin typeface="Arial Black" panose="020B0A04020102020204" pitchFamily="34" charset="0"/>
              </a:rPr>
              <a:t>VCe</a:t>
            </a:r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 SYLLABLES</a:t>
            </a:r>
            <a:endParaRPr lang="en-US" sz="3600" b="1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1988" y="2438400"/>
            <a:ext cx="6477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chemeClr val="bg1"/>
                </a:solidFill>
                <a:latin typeface="+mj-lt"/>
              </a:rPr>
              <a:t>dim</a:t>
            </a:r>
          </a:p>
          <a:p>
            <a:pPr algn="ctr"/>
            <a:endParaRPr lang="en-US" sz="6000" dirty="0">
              <a:solidFill>
                <a:schemeClr val="bg1"/>
              </a:solidFill>
              <a:latin typeface="+mj-lt"/>
            </a:endParaRPr>
          </a:p>
          <a:p>
            <a:pPr algn="ctr"/>
            <a:r>
              <a:rPr lang="en-US" sz="6000" dirty="0" smtClean="0">
                <a:solidFill>
                  <a:schemeClr val="bg1"/>
                </a:solidFill>
                <a:latin typeface="+mj-lt"/>
              </a:rPr>
              <a:t>dime</a:t>
            </a:r>
          </a:p>
          <a:p>
            <a:pPr algn="ctr"/>
            <a:endParaRPr lang="en-US" sz="4400" dirty="0" smtClean="0">
              <a:solidFill>
                <a:schemeClr val="bg1"/>
              </a:solidFill>
              <a:latin typeface="Missy BT" panose="03080502020302020206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3594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-BT6lLBJFb6o/UWsE-QZY7YI/AAAAAAAAAC8/X5gJq4RC5O4/s1600/school_chalkboard.gif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" t="7699" r="7011" b="8841"/>
          <a:stretch/>
        </p:blipFill>
        <p:spPr bwMode="auto">
          <a:xfrm>
            <a:off x="286603" y="1487606"/>
            <a:ext cx="8625386" cy="498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17979" y="704165"/>
            <a:ext cx="693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 smtClean="0">
                <a:solidFill>
                  <a:srgbClr val="006600"/>
                </a:solidFill>
                <a:latin typeface="Arial Black" panose="020B0A04020102020204" pitchFamily="34" charset="0"/>
              </a:rPr>
              <a:t>VCe</a:t>
            </a:r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 SYLLABLES</a:t>
            </a:r>
            <a:endParaRPr lang="en-US" sz="3600" b="1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360796" y="2243365"/>
            <a:ext cx="64770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chemeClr val="bg1"/>
                </a:solidFill>
                <a:latin typeface="+mj-lt"/>
              </a:rPr>
              <a:t>grape</a:t>
            </a:r>
          </a:p>
          <a:p>
            <a:pPr algn="ctr"/>
            <a:r>
              <a:rPr lang="en-US" sz="4400" dirty="0" smtClean="0">
                <a:solidFill>
                  <a:schemeClr val="bg1"/>
                </a:solidFill>
                <a:latin typeface="+mj-lt"/>
              </a:rPr>
              <a:t>home</a:t>
            </a:r>
          </a:p>
          <a:p>
            <a:pPr algn="ctr"/>
            <a:r>
              <a:rPr lang="en-US" sz="4400" dirty="0" smtClean="0">
                <a:solidFill>
                  <a:schemeClr val="bg1"/>
                </a:solidFill>
                <a:latin typeface="+mj-lt"/>
              </a:rPr>
              <a:t>bride</a:t>
            </a:r>
          </a:p>
          <a:p>
            <a:pPr algn="ctr"/>
            <a:r>
              <a:rPr lang="en-US" sz="4400" dirty="0" smtClean="0">
                <a:solidFill>
                  <a:schemeClr val="bg1"/>
                </a:solidFill>
                <a:latin typeface="+mj-lt"/>
              </a:rPr>
              <a:t>pride</a:t>
            </a:r>
          </a:p>
          <a:p>
            <a:pPr algn="ctr"/>
            <a:r>
              <a:rPr lang="en-US" sz="4400" dirty="0" smtClean="0">
                <a:solidFill>
                  <a:schemeClr val="bg1"/>
                </a:solidFill>
                <a:latin typeface="+mj-lt"/>
              </a:rPr>
              <a:t>rode</a:t>
            </a:r>
          </a:p>
          <a:p>
            <a:pPr algn="ctr"/>
            <a:endParaRPr lang="en-US" sz="4400" dirty="0" smtClean="0">
              <a:solidFill>
                <a:schemeClr val="bg1"/>
              </a:solidFill>
              <a:latin typeface="Missy BT" panose="03080502020302020206" pitchFamily="66" charset="0"/>
            </a:endParaRPr>
          </a:p>
          <a:p>
            <a:pPr algn="ctr"/>
            <a:endParaRPr lang="en-US" sz="4400" dirty="0" smtClean="0">
              <a:solidFill>
                <a:schemeClr val="bg1"/>
              </a:solidFill>
              <a:latin typeface="Missy BT" panose="03080502020302020206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5687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-BT6lLBJFb6o/UWsE-QZY7YI/AAAAAAAAAC8/X5gJq4RC5O4/s1600/school_chalkboard.gif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" t="7699" r="7011" b="8841"/>
          <a:stretch/>
        </p:blipFill>
        <p:spPr bwMode="auto">
          <a:xfrm>
            <a:off x="286603" y="1487606"/>
            <a:ext cx="8625386" cy="498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31627" y="281758"/>
            <a:ext cx="6934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CLOSED to</a:t>
            </a:r>
          </a:p>
          <a:p>
            <a:pPr algn="ctr"/>
            <a:r>
              <a:rPr lang="en-US" sz="3600" b="1" dirty="0" err="1" smtClean="0">
                <a:solidFill>
                  <a:srgbClr val="006600"/>
                </a:solidFill>
                <a:latin typeface="Arial Black" panose="020B0A04020102020204" pitchFamily="34" charset="0"/>
              </a:rPr>
              <a:t>VCe</a:t>
            </a:r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 SYLLABLES</a:t>
            </a:r>
            <a:endParaRPr lang="en-US" sz="3600" b="1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1988" y="2438400"/>
            <a:ext cx="6477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chemeClr val="bg1"/>
                </a:solidFill>
                <a:latin typeface="+mj-lt"/>
              </a:rPr>
              <a:t>grip</a:t>
            </a:r>
          </a:p>
          <a:p>
            <a:pPr algn="ctr"/>
            <a:endParaRPr lang="en-US" sz="6000" dirty="0">
              <a:solidFill>
                <a:schemeClr val="bg1"/>
              </a:solidFill>
              <a:latin typeface="+mj-lt"/>
            </a:endParaRPr>
          </a:p>
          <a:p>
            <a:pPr algn="ctr"/>
            <a:r>
              <a:rPr lang="en-US" sz="6000" dirty="0" smtClean="0">
                <a:solidFill>
                  <a:schemeClr val="bg1"/>
                </a:solidFill>
                <a:latin typeface="+mj-lt"/>
              </a:rPr>
              <a:t>gripe</a:t>
            </a:r>
          </a:p>
          <a:p>
            <a:pPr algn="ctr"/>
            <a:endParaRPr lang="en-US" sz="4400" dirty="0" smtClean="0">
              <a:solidFill>
                <a:schemeClr val="bg1"/>
              </a:solidFill>
              <a:latin typeface="Missy BT" panose="03080502020302020206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3594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-BT6lLBJFb6o/UWsE-QZY7YI/AAAAAAAAAC8/X5gJq4RC5O4/s1600/school_chalkboard.gif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" t="7699" r="7011" b="8841"/>
          <a:stretch/>
        </p:blipFill>
        <p:spPr bwMode="auto">
          <a:xfrm>
            <a:off x="286603" y="1487606"/>
            <a:ext cx="8625386" cy="498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31627" y="281758"/>
            <a:ext cx="6934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CLOSED to</a:t>
            </a:r>
          </a:p>
          <a:p>
            <a:pPr algn="ctr"/>
            <a:r>
              <a:rPr lang="en-US" sz="3600" b="1" dirty="0" err="1" smtClean="0">
                <a:solidFill>
                  <a:srgbClr val="006600"/>
                </a:solidFill>
                <a:latin typeface="Arial Black" panose="020B0A04020102020204" pitchFamily="34" charset="0"/>
              </a:rPr>
              <a:t>VCe</a:t>
            </a:r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 SYLLABLES</a:t>
            </a:r>
            <a:endParaRPr lang="en-US" sz="3600" b="1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1988" y="2438400"/>
            <a:ext cx="6477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chemeClr val="bg1"/>
                </a:solidFill>
                <a:latin typeface="+mj-lt"/>
              </a:rPr>
              <a:t>cloth</a:t>
            </a:r>
          </a:p>
          <a:p>
            <a:pPr algn="ctr"/>
            <a:endParaRPr lang="en-US" sz="6000" dirty="0">
              <a:solidFill>
                <a:schemeClr val="bg1"/>
              </a:solidFill>
              <a:latin typeface="+mj-lt"/>
            </a:endParaRPr>
          </a:p>
          <a:p>
            <a:pPr algn="ctr"/>
            <a:r>
              <a:rPr lang="en-US" sz="6000" dirty="0" smtClean="0">
                <a:solidFill>
                  <a:schemeClr val="bg1"/>
                </a:solidFill>
                <a:latin typeface="+mj-lt"/>
              </a:rPr>
              <a:t>clothe</a:t>
            </a:r>
          </a:p>
          <a:p>
            <a:pPr algn="ctr"/>
            <a:endParaRPr lang="en-US" sz="4400" dirty="0" smtClean="0">
              <a:solidFill>
                <a:schemeClr val="bg1"/>
              </a:solidFill>
              <a:latin typeface="Missy BT" panose="03080502020302020206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3594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-BT6lLBJFb6o/UWsE-QZY7YI/AAAAAAAAAC8/X5gJq4RC5O4/s1600/school_chalkboard.gif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" t="7699" r="7011" b="8841"/>
          <a:stretch/>
        </p:blipFill>
        <p:spPr bwMode="auto">
          <a:xfrm>
            <a:off x="286603" y="1487606"/>
            <a:ext cx="8625386" cy="498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31627" y="281758"/>
            <a:ext cx="6934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CLOSED to</a:t>
            </a:r>
          </a:p>
          <a:p>
            <a:pPr algn="ctr"/>
            <a:r>
              <a:rPr lang="en-US" sz="3600" b="1" dirty="0" err="1" smtClean="0">
                <a:solidFill>
                  <a:srgbClr val="006600"/>
                </a:solidFill>
                <a:latin typeface="Arial Black" panose="020B0A04020102020204" pitchFamily="34" charset="0"/>
              </a:rPr>
              <a:t>VCe</a:t>
            </a:r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 SYLLABLES</a:t>
            </a:r>
            <a:endParaRPr lang="en-US" sz="3600" b="1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1988" y="2438400"/>
            <a:ext cx="6477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chemeClr val="bg1"/>
                </a:solidFill>
                <a:latin typeface="+mj-lt"/>
              </a:rPr>
              <a:t>cop</a:t>
            </a:r>
          </a:p>
          <a:p>
            <a:pPr algn="ctr"/>
            <a:endParaRPr lang="en-US" sz="6000" dirty="0">
              <a:solidFill>
                <a:schemeClr val="bg1"/>
              </a:solidFill>
              <a:latin typeface="+mj-lt"/>
            </a:endParaRPr>
          </a:p>
          <a:p>
            <a:pPr algn="ctr"/>
            <a:r>
              <a:rPr lang="en-US" sz="6000" dirty="0" smtClean="0">
                <a:solidFill>
                  <a:schemeClr val="bg1"/>
                </a:solidFill>
                <a:latin typeface="+mj-lt"/>
              </a:rPr>
              <a:t>cope</a:t>
            </a:r>
          </a:p>
          <a:p>
            <a:pPr algn="ctr"/>
            <a:endParaRPr lang="en-US" sz="4400" dirty="0" smtClean="0">
              <a:solidFill>
                <a:schemeClr val="bg1"/>
              </a:solidFill>
              <a:latin typeface="Missy BT" panose="03080502020302020206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3594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-BT6lLBJFb6o/UWsE-QZY7YI/AAAAAAAAAC8/X5gJq4RC5O4/s1600/school_chalkboard.gif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" t="7699" r="7011" b="8841"/>
          <a:stretch/>
        </p:blipFill>
        <p:spPr bwMode="auto">
          <a:xfrm>
            <a:off x="286603" y="1487606"/>
            <a:ext cx="8625386" cy="498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31627" y="281758"/>
            <a:ext cx="6934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CLOSED to</a:t>
            </a:r>
          </a:p>
          <a:p>
            <a:pPr algn="ctr"/>
            <a:r>
              <a:rPr lang="en-US" sz="3600" b="1" dirty="0" err="1" smtClean="0">
                <a:solidFill>
                  <a:srgbClr val="006600"/>
                </a:solidFill>
                <a:latin typeface="Arial Black" panose="020B0A04020102020204" pitchFamily="34" charset="0"/>
              </a:rPr>
              <a:t>VCe</a:t>
            </a:r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 SYLLABLES</a:t>
            </a:r>
            <a:endParaRPr lang="en-US" sz="3600" b="1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1988" y="2438400"/>
            <a:ext cx="6477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chemeClr val="bg1"/>
                </a:solidFill>
                <a:latin typeface="+mj-lt"/>
              </a:rPr>
              <a:t>fad</a:t>
            </a:r>
          </a:p>
          <a:p>
            <a:pPr algn="ctr"/>
            <a:endParaRPr lang="en-US" sz="6000" dirty="0">
              <a:solidFill>
                <a:schemeClr val="bg1"/>
              </a:solidFill>
              <a:latin typeface="+mj-lt"/>
            </a:endParaRPr>
          </a:p>
          <a:p>
            <a:pPr algn="ctr"/>
            <a:r>
              <a:rPr lang="en-US" sz="6000" dirty="0" smtClean="0">
                <a:solidFill>
                  <a:schemeClr val="bg1"/>
                </a:solidFill>
                <a:latin typeface="+mj-lt"/>
              </a:rPr>
              <a:t>fade</a:t>
            </a:r>
          </a:p>
          <a:p>
            <a:pPr algn="ctr"/>
            <a:endParaRPr lang="en-US" sz="4400" dirty="0" smtClean="0">
              <a:solidFill>
                <a:schemeClr val="bg1"/>
              </a:solidFill>
              <a:latin typeface="Missy BT" panose="03080502020302020206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3594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-BT6lLBJFb6o/UWsE-QZY7YI/AAAAAAAAAC8/X5gJq4RC5O4/s1600/school_chalkboard.gif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" t="7699" r="7011" b="8841"/>
          <a:stretch/>
        </p:blipFill>
        <p:spPr bwMode="auto">
          <a:xfrm>
            <a:off x="286603" y="1487606"/>
            <a:ext cx="8625386" cy="498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31627" y="281758"/>
            <a:ext cx="6934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CLOSED to</a:t>
            </a:r>
          </a:p>
          <a:p>
            <a:pPr algn="ctr"/>
            <a:r>
              <a:rPr lang="en-US" sz="3600" b="1" dirty="0" err="1" smtClean="0">
                <a:solidFill>
                  <a:srgbClr val="006600"/>
                </a:solidFill>
                <a:latin typeface="Arial Black" panose="020B0A04020102020204" pitchFamily="34" charset="0"/>
              </a:rPr>
              <a:t>VCe</a:t>
            </a:r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 SYLLABLES</a:t>
            </a:r>
            <a:endParaRPr lang="en-US" sz="3600" b="1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1988" y="2438400"/>
            <a:ext cx="6477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chemeClr val="bg1"/>
                </a:solidFill>
                <a:latin typeface="+mj-lt"/>
              </a:rPr>
              <a:t>din</a:t>
            </a:r>
          </a:p>
          <a:p>
            <a:pPr algn="ctr"/>
            <a:endParaRPr lang="en-US" sz="6000" dirty="0">
              <a:solidFill>
                <a:schemeClr val="bg1"/>
              </a:solidFill>
              <a:latin typeface="+mj-lt"/>
            </a:endParaRPr>
          </a:p>
          <a:p>
            <a:pPr algn="ctr"/>
            <a:r>
              <a:rPr lang="en-US" sz="6000" dirty="0" smtClean="0">
                <a:solidFill>
                  <a:schemeClr val="bg1"/>
                </a:solidFill>
                <a:latin typeface="+mj-lt"/>
              </a:rPr>
              <a:t>dine</a:t>
            </a:r>
          </a:p>
          <a:p>
            <a:pPr algn="ctr"/>
            <a:endParaRPr lang="en-US" sz="4400" dirty="0" smtClean="0">
              <a:solidFill>
                <a:schemeClr val="bg1"/>
              </a:solidFill>
              <a:latin typeface="Missy BT" panose="03080502020302020206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3594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-BT6lLBJFb6o/UWsE-QZY7YI/AAAAAAAAAC8/X5gJq4RC5O4/s1600/school_chalkboard.gif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" t="7699" r="7011" b="8841"/>
          <a:stretch/>
        </p:blipFill>
        <p:spPr bwMode="auto">
          <a:xfrm>
            <a:off x="286603" y="1487606"/>
            <a:ext cx="8625386" cy="498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31627" y="281758"/>
            <a:ext cx="6934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CLOSED to</a:t>
            </a:r>
          </a:p>
          <a:p>
            <a:pPr algn="ctr"/>
            <a:r>
              <a:rPr lang="en-US" sz="3600" b="1" dirty="0" err="1" smtClean="0">
                <a:solidFill>
                  <a:srgbClr val="006600"/>
                </a:solidFill>
                <a:latin typeface="Arial Black" panose="020B0A04020102020204" pitchFamily="34" charset="0"/>
              </a:rPr>
              <a:t>VCe</a:t>
            </a:r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 SYLLABLES</a:t>
            </a:r>
            <a:endParaRPr lang="en-US" sz="3600" b="1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1988" y="2438400"/>
            <a:ext cx="6477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chemeClr val="bg1"/>
                </a:solidFill>
                <a:latin typeface="+mj-lt"/>
              </a:rPr>
              <a:t>slop</a:t>
            </a:r>
          </a:p>
          <a:p>
            <a:pPr algn="ctr"/>
            <a:endParaRPr lang="en-US" sz="6000" dirty="0">
              <a:solidFill>
                <a:schemeClr val="bg1"/>
              </a:solidFill>
              <a:latin typeface="+mj-lt"/>
            </a:endParaRPr>
          </a:p>
          <a:p>
            <a:pPr algn="ctr"/>
            <a:r>
              <a:rPr lang="en-US" sz="6000" dirty="0" smtClean="0">
                <a:solidFill>
                  <a:schemeClr val="bg1"/>
                </a:solidFill>
                <a:latin typeface="+mj-lt"/>
              </a:rPr>
              <a:t>slope</a:t>
            </a:r>
          </a:p>
          <a:p>
            <a:pPr algn="ctr"/>
            <a:endParaRPr lang="en-US" sz="4400" dirty="0" smtClean="0">
              <a:solidFill>
                <a:schemeClr val="bg1"/>
              </a:solidFill>
              <a:latin typeface="Missy BT" panose="03080502020302020206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3594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-BT6lLBJFb6o/UWsE-QZY7YI/AAAAAAAAAC8/X5gJq4RC5O4/s1600/school_chalkboard.gif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" t="7699" r="7011" b="8841"/>
          <a:stretch/>
        </p:blipFill>
        <p:spPr bwMode="auto">
          <a:xfrm>
            <a:off x="286603" y="1487606"/>
            <a:ext cx="8625386" cy="498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31627" y="281758"/>
            <a:ext cx="6934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CLOSED to</a:t>
            </a:r>
          </a:p>
          <a:p>
            <a:pPr algn="ctr"/>
            <a:r>
              <a:rPr lang="en-US" sz="3600" b="1" dirty="0" err="1" smtClean="0">
                <a:solidFill>
                  <a:srgbClr val="006600"/>
                </a:solidFill>
                <a:latin typeface="Arial Black" panose="020B0A04020102020204" pitchFamily="34" charset="0"/>
              </a:rPr>
              <a:t>VCe</a:t>
            </a:r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 SYLLABLES</a:t>
            </a:r>
            <a:endParaRPr lang="en-US" sz="3600" b="1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1988" y="2438400"/>
            <a:ext cx="6477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chemeClr val="bg1"/>
                </a:solidFill>
                <a:latin typeface="+mj-lt"/>
              </a:rPr>
              <a:t>plum</a:t>
            </a:r>
          </a:p>
          <a:p>
            <a:pPr algn="ctr"/>
            <a:endParaRPr lang="en-US" sz="6000" dirty="0">
              <a:solidFill>
                <a:schemeClr val="bg1"/>
              </a:solidFill>
              <a:latin typeface="+mj-lt"/>
            </a:endParaRPr>
          </a:p>
          <a:p>
            <a:pPr algn="ctr"/>
            <a:r>
              <a:rPr lang="en-US" sz="6000" dirty="0" smtClean="0">
                <a:solidFill>
                  <a:schemeClr val="bg1"/>
                </a:solidFill>
                <a:latin typeface="+mj-lt"/>
              </a:rPr>
              <a:t>plume</a:t>
            </a:r>
          </a:p>
          <a:p>
            <a:pPr algn="ctr"/>
            <a:endParaRPr lang="en-US" sz="4400" dirty="0" smtClean="0">
              <a:solidFill>
                <a:schemeClr val="bg1"/>
              </a:solidFill>
              <a:latin typeface="Missy BT" panose="03080502020302020206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3594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-BT6lLBJFb6o/UWsE-QZY7YI/AAAAAAAAAC8/X5gJq4RC5O4/s1600/school_chalkboard.gif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" t="7699" r="7011" b="8841"/>
          <a:stretch/>
        </p:blipFill>
        <p:spPr bwMode="auto">
          <a:xfrm>
            <a:off x="286603" y="1487606"/>
            <a:ext cx="8625386" cy="498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31627" y="281758"/>
            <a:ext cx="6934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CLOSED to</a:t>
            </a:r>
          </a:p>
          <a:p>
            <a:pPr algn="ctr"/>
            <a:r>
              <a:rPr lang="en-US" sz="3600" b="1" dirty="0" err="1" smtClean="0">
                <a:solidFill>
                  <a:srgbClr val="006600"/>
                </a:solidFill>
                <a:latin typeface="Arial Black" panose="020B0A04020102020204" pitchFamily="34" charset="0"/>
              </a:rPr>
              <a:t>VCe</a:t>
            </a:r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 SYLLABLES</a:t>
            </a:r>
            <a:endParaRPr lang="en-US" sz="3600" b="1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1988" y="2438400"/>
            <a:ext cx="6477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chemeClr val="bg1"/>
                </a:solidFill>
                <a:latin typeface="+mj-lt"/>
              </a:rPr>
              <a:t>plan</a:t>
            </a:r>
          </a:p>
          <a:p>
            <a:pPr algn="ctr"/>
            <a:endParaRPr lang="en-US" sz="6000" dirty="0">
              <a:solidFill>
                <a:schemeClr val="bg1"/>
              </a:solidFill>
              <a:latin typeface="+mj-lt"/>
            </a:endParaRPr>
          </a:p>
          <a:p>
            <a:pPr algn="ctr"/>
            <a:r>
              <a:rPr lang="en-US" sz="6000" dirty="0" smtClean="0">
                <a:solidFill>
                  <a:schemeClr val="bg1"/>
                </a:solidFill>
                <a:latin typeface="+mj-lt"/>
              </a:rPr>
              <a:t>plane</a:t>
            </a:r>
          </a:p>
          <a:p>
            <a:pPr algn="ctr"/>
            <a:endParaRPr lang="en-US" sz="4400" dirty="0" smtClean="0">
              <a:solidFill>
                <a:schemeClr val="bg1"/>
              </a:solidFill>
              <a:latin typeface="Missy BT" panose="03080502020302020206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3594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-BT6lLBJFb6o/UWsE-QZY7YI/AAAAAAAAAC8/X5gJq4RC5O4/s1600/school_chalkboard.gif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" t="7699" r="7011" b="8841"/>
          <a:stretch/>
        </p:blipFill>
        <p:spPr bwMode="auto">
          <a:xfrm>
            <a:off x="286603" y="1487606"/>
            <a:ext cx="8625386" cy="498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31627" y="281758"/>
            <a:ext cx="6934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CLOSED to</a:t>
            </a:r>
          </a:p>
          <a:p>
            <a:pPr algn="ctr"/>
            <a:r>
              <a:rPr lang="en-US" sz="3600" b="1" dirty="0" err="1" smtClean="0">
                <a:solidFill>
                  <a:srgbClr val="006600"/>
                </a:solidFill>
                <a:latin typeface="Arial Black" panose="020B0A04020102020204" pitchFamily="34" charset="0"/>
              </a:rPr>
              <a:t>VCe</a:t>
            </a:r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 SYLLABLES</a:t>
            </a:r>
            <a:endParaRPr lang="en-US" sz="3600" b="1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1988" y="2438400"/>
            <a:ext cx="6477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chemeClr val="bg1"/>
                </a:solidFill>
                <a:latin typeface="+mj-lt"/>
              </a:rPr>
              <a:t>van</a:t>
            </a:r>
          </a:p>
          <a:p>
            <a:pPr algn="ctr"/>
            <a:endParaRPr lang="en-US" sz="6000" dirty="0">
              <a:solidFill>
                <a:schemeClr val="bg1"/>
              </a:solidFill>
              <a:latin typeface="+mj-lt"/>
            </a:endParaRPr>
          </a:p>
          <a:p>
            <a:pPr algn="ctr"/>
            <a:r>
              <a:rPr lang="en-US" sz="6000" dirty="0" smtClean="0">
                <a:solidFill>
                  <a:schemeClr val="bg1"/>
                </a:solidFill>
                <a:latin typeface="+mj-lt"/>
              </a:rPr>
              <a:t>vane</a:t>
            </a:r>
          </a:p>
          <a:p>
            <a:pPr algn="ctr"/>
            <a:endParaRPr lang="en-US" sz="4400" dirty="0" smtClean="0">
              <a:solidFill>
                <a:schemeClr val="bg1"/>
              </a:solidFill>
              <a:latin typeface="Missy BT" panose="03080502020302020206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3594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-BT6lLBJFb6o/UWsE-QZY7YI/AAAAAAAAAC8/X5gJq4RC5O4/s1600/school_chalkboard.gif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" t="7699" r="7011" b="8841"/>
          <a:stretch/>
        </p:blipFill>
        <p:spPr bwMode="auto">
          <a:xfrm>
            <a:off x="286603" y="1487606"/>
            <a:ext cx="8625386" cy="498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31627" y="281758"/>
            <a:ext cx="6934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CLOSED to</a:t>
            </a:r>
          </a:p>
          <a:p>
            <a:pPr algn="ctr"/>
            <a:r>
              <a:rPr lang="en-US" sz="3600" b="1" dirty="0" err="1" smtClean="0">
                <a:solidFill>
                  <a:srgbClr val="006600"/>
                </a:solidFill>
                <a:latin typeface="Arial Black" panose="020B0A04020102020204" pitchFamily="34" charset="0"/>
              </a:rPr>
              <a:t>VCe</a:t>
            </a:r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 SYLLABLES</a:t>
            </a:r>
            <a:endParaRPr lang="en-US" sz="3600" b="1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1988" y="2438400"/>
            <a:ext cx="6477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chemeClr val="bg1"/>
                </a:solidFill>
                <a:latin typeface="+mj-lt"/>
              </a:rPr>
              <a:t>pop</a:t>
            </a:r>
          </a:p>
          <a:p>
            <a:pPr algn="ctr"/>
            <a:endParaRPr lang="en-US" sz="6000" dirty="0">
              <a:solidFill>
                <a:schemeClr val="bg1"/>
              </a:solidFill>
              <a:latin typeface="+mj-lt"/>
            </a:endParaRPr>
          </a:p>
          <a:p>
            <a:pPr algn="ctr"/>
            <a:r>
              <a:rPr lang="en-US" sz="6000" dirty="0" smtClean="0">
                <a:solidFill>
                  <a:schemeClr val="bg1"/>
                </a:solidFill>
                <a:latin typeface="+mj-lt"/>
              </a:rPr>
              <a:t>pope</a:t>
            </a:r>
          </a:p>
          <a:p>
            <a:pPr algn="ctr"/>
            <a:endParaRPr lang="en-US" sz="4400" dirty="0" smtClean="0">
              <a:solidFill>
                <a:schemeClr val="bg1"/>
              </a:solidFill>
              <a:latin typeface="Missy BT" panose="03080502020302020206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3594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-BT6lLBJFb6o/UWsE-QZY7YI/AAAAAAAAAC8/X5gJq4RC5O4/s1600/school_chalkboard.gif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" t="7699" r="7011" b="8841"/>
          <a:stretch/>
        </p:blipFill>
        <p:spPr bwMode="auto">
          <a:xfrm>
            <a:off x="286603" y="1487606"/>
            <a:ext cx="8625386" cy="498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31627" y="281758"/>
            <a:ext cx="6934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CLOSED to</a:t>
            </a:r>
          </a:p>
          <a:p>
            <a:pPr algn="ctr"/>
            <a:r>
              <a:rPr lang="en-US" sz="3600" b="1" dirty="0" err="1" smtClean="0">
                <a:solidFill>
                  <a:srgbClr val="006600"/>
                </a:solidFill>
                <a:latin typeface="Arial Black" panose="020B0A04020102020204" pitchFamily="34" charset="0"/>
              </a:rPr>
              <a:t>VCe</a:t>
            </a:r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 SYLLABLES</a:t>
            </a:r>
            <a:endParaRPr lang="en-US" sz="3600" b="1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1988" y="2438400"/>
            <a:ext cx="6477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chemeClr val="bg1"/>
                </a:solidFill>
                <a:latin typeface="+mj-lt"/>
              </a:rPr>
              <a:t>hat</a:t>
            </a:r>
          </a:p>
          <a:p>
            <a:pPr algn="ctr"/>
            <a:endParaRPr lang="en-US" sz="6000" dirty="0">
              <a:solidFill>
                <a:schemeClr val="bg1"/>
              </a:solidFill>
              <a:latin typeface="+mj-lt"/>
            </a:endParaRPr>
          </a:p>
          <a:p>
            <a:pPr algn="ctr"/>
            <a:r>
              <a:rPr lang="en-US" sz="6000" dirty="0" smtClean="0">
                <a:solidFill>
                  <a:schemeClr val="bg1"/>
                </a:solidFill>
                <a:latin typeface="+mj-lt"/>
              </a:rPr>
              <a:t>hate</a:t>
            </a:r>
          </a:p>
          <a:p>
            <a:pPr algn="ctr"/>
            <a:endParaRPr lang="en-US" sz="4400" dirty="0" smtClean="0">
              <a:solidFill>
                <a:schemeClr val="bg1"/>
              </a:solidFill>
              <a:latin typeface="Missy BT" panose="03080502020302020206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6344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-BT6lLBJFb6o/UWsE-QZY7YI/AAAAAAAAAC8/X5gJq4RC5O4/s1600/school_chalkboard.gif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" t="7699" r="7011" b="8841"/>
          <a:stretch/>
        </p:blipFill>
        <p:spPr bwMode="auto">
          <a:xfrm>
            <a:off x="286603" y="1487606"/>
            <a:ext cx="8625386" cy="498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31627" y="281758"/>
            <a:ext cx="6934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CLOSED to</a:t>
            </a:r>
          </a:p>
          <a:p>
            <a:pPr algn="ctr"/>
            <a:r>
              <a:rPr lang="en-US" sz="3600" b="1" dirty="0" err="1" smtClean="0">
                <a:solidFill>
                  <a:srgbClr val="006600"/>
                </a:solidFill>
                <a:latin typeface="Arial Black" panose="020B0A04020102020204" pitchFamily="34" charset="0"/>
              </a:rPr>
              <a:t>VCe</a:t>
            </a:r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 SYLLABLES</a:t>
            </a:r>
            <a:endParaRPr lang="en-US" sz="3600" b="1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1988" y="2438400"/>
            <a:ext cx="6477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chemeClr val="bg1"/>
                </a:solidFill>
                <a:latin typeface="+mj-lt"/>
              </a:rPr>
              <a:t>pal</a:t>
            </a:r>
          </a:p>
          <a:p>
            <a:pPr algn="ctr"/>
            <a:endParaRPr lang="en-US" sz="6000" dirty="0">
              <a:solidFill>
                <a:schemeClr val="bg1"/>
              </a:solidFill>
              <a:latin typeface="+mj-lt"/>
            </a:endParaRPr>
          </a:p>
          <a:p>
            <a:pPr algn="ctr"/>
            <a:r>
              <a:rPr lang="en-US" sz="6000" dirty="0" smtClean="0">
                <a:solidFill>
                  <a:schemeClr val="bg1"/>
                </a:solidFill>
                <a:latin typeface="+mj-lt"/>
              </a:rPr>
              <a:t>pale</a:t>
            </a:r>
          </a:p>
          <a:p>
            <a:pPr algn="ctr"/>
            <a:endParaRPr lang="en-US" sz="4400" dirty="0" smtClean="0">
              <a:solidFill>
                <a:schemeClr val="bg1"/>
              </a:solidFill>
              <a:latin typeface="Missy BT" panose="03080502020302020206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3594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-BT6lLBJFb6o/UWsE-QZY7YI/AAAAAAAAAC8/X5gJq4RC5O4/s1600/school_chalkboard.gif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" t="7699" r="7011" b="8841"/>
          <a:stretch/>
        </p:blipFill>
        <p:spPr bwMode="auto">
          <a:xfrm>
            <a:off x="286603" y="1487606"/>
            <a:ext cx="8625386" cy="498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31627" y="281758"/>
            <a:ext cx="6934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CLOSED to</a:t>
            </a:r>
          </a:p>
          <a:p>
            <a:pPr algn="ctr"/>
            <a:r>
              <a:rPr lang="en-US" sz="3600" b="1" dirty="0" err="1" smtClean="0">
                <a:solidFill>
                  <a:srgbClr val="006600"/>
                </a:solidFill>
                <a:latin typeface="Arial Black" panose="020B0A04020102020204" pitchFamily="34" charset="0"/>
              </a:rPr>
              <a:t>VCe</a:t>
            </a:r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 SYLLABLES</a:t>
            </a:r>
            <a:endParaRPr lang="en-US" sz="3600" b="1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1988" y="2438400"/>
            <a:ext cx="6477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chemeClr val="bg1"/>
                </a:solidFill>
                <a:latin typeface="+mj-lt"/>
              </a:rPr>
              <a:t>cod</a:t>
            </a:r>
          </a:p>
          <a:p>
            <a:pPr algn="ctr"/>
            <a:endParaRPr lang="en-US" sz="6000" dirty="0">
              <a:solidFill>
                <a:schemeClr val="bg1"/>
              </a:solidFill>
              <a:latin typeface="+mj-lt"/>
            </a:endParaRPr>
          </a:p>
          <a:p>
            <a:pPr algn="ctr"/>
            <a:r>
              <a:rPr lang="en-US" sz="6000" dirty="0" smtClean="0">
                <a:solidFill>
                  <a:schemeClr val="bg1"/>
                </a:solidFill>
                <a:latin typeface="+mj-lt"/>
              </a:rPr>
              <a:t>code</a:t>
            </a:r>
          </a:p>
          <a:p>
            <a:pPr algn="ctr"/>
            <a:endParaRPr lang="en-US" sz="4400" dirty="0" smtClean="0">
              <a:solidFill>
                <a:schemeClr val="bg1"/>
              </a:solidFill>
              <a:latin typeface="Missy BT" panose="03080502020302020206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3594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-BT6lLBJFb6o/UWsE-QZY7YI/AAAAAAAAAC8/X5gJq4RC5O4/s1600/school_chalkboard.gif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" t="7699" r="7011" b="8841"/>
          <a:stretch/>
        </p:blipFill>
        <p:spPr bwMode="auto">
          <a:xfrm>
            <a:off x="286603" y="1487606"/>
            <a:ext cx="8625386" cy="498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31627" y="281758"/>
            <a:ext cx="6934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CLOSED to</a:t>
            </a:r>
          </a:p>
          <a:p>
            <a:pPr algn="ctr"/>
            <a:r>
              <a:rPr lang="en-US" sz="3600" b="1" dirty="0" err="1" smtClean="0">
                <a:solidFill>
                  <a:srgbClr val="006600"/>
                </a:solidFill>
                <a:latin typeface="Arial Black" panose="020B0A04020102020204" pitchFamily="34" charset="0"/>
              </a:rPr>
              <a:t>VCe</a:t>
            </a:r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 SYLLABLES</a:t>
            </a:r>
            <a:endParaRPr lang="en-US" sz="3600" b="1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1988" y="2438400"/>
            <a:ext cx="6477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chemeClr val="bg1"/>
                </a:solidFill>
                <a:latin typeface="+mj-lt"/>
              </a:rPr>
              <a:t>crud</a:t>
            </a:r>
          </a:p>
          <a:p>
            <a:pPr algn="ctr"/>
            <a:endParaRPr lang="en-US" sz="6000" dirty="0">
              <a:solidFill>
                <a:schemeClr val="bg1"/>
              </a:solidFill>
              <a:latin typeface="+mj-lt"/>
            </a:endParaRPr>
          </a:p>
          <a:p>
            <a:pPr algn="ctr"/>
            <a:r>
              <a:rPr lang="en-US" sz="6000" dirty="0" smtClean="0">
                <a:solidFill>
                  <a:schemeClr val="bg1"/>
                </a:solidFill>
                <a:latin typeface="+mj-lt"/>
              </a:rPr>
              <a:t>crude</a:t>
            </a:r>
          </a:p>
          <a:p>
            <a:pPr algn="ctr"/>
            <a:endParaRPr lang="en-US" sz="4400" dirty="0" smtClean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53594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-BT6lLBJFb6o/UWsE-QZY7YI/AAAAAAAAAC8/X5gJq4RC5O4/s1600/school_chalkboard.gif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" t="7699" r="7011" b="8841"/>
          <a:stretch/>
        </p:blipFill>
        <p:spPr bwMode="auto">
          <a:xfrm>
            <a:off x="286603" y="1487606"/>
            <a:ext cx="8625386" cy="498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31627" y="281758"/>
            <a:ext cx="6934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CLOSED to</a:t>
            </a:r>
          </a:p>
          <a:p>
            <a:pPr algn="ctr"/>
            <a:r>
              <a:rPr lang="en-US" sz="3600" b="1" dirty="0" err="1" smtClean="0">
                <a:solidFill>
                  <a:srgbClr val="006600"/>
                </a:solidFill>
                <a:latin typeface="Arial Black" panose="020B0A04020102020204" pitchFamily="34" charset="0"/>
              </a:rPr>
              <a:t>VCe</a:t>
            </a:r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 SYLLABLES</a:t>
            </a:r>
            <a:endParaRPr lang="en-US" sz="3600" b="1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1988" y="2438400"/>
            <a:ext cx="6477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chemeClr val="bg1"/>
                </a:solidFill>
                <a:latin typeface="+mj-lt"/>
              </a:rPr>
              <a:t>mad</a:t>
            </a:r>
          </a:p>
          <a:p>
            <a:pPr algn="ctr"/>
            <a:endParaRPr lang="en-US" sz="6000" dirty="0">
              <a:solidFill>
                <a:schemeClr val="bg1"/>
              </a:solidFill>
              <a:latin typeface="+mj-lt"/>
            </a:endParaRPr>
          </a:p>
          <a:p>
            <a:pPr algn="ctr"/>
            <a:r>
              <a:rPr lang="en-US" sz="6000" dirty="0" smtClean="0">
                <a:solidFill>
                  <a:schemeClr val="bg1"/>
                </a:solidFill>
                <a:latin typeface="+mj-lt"/>
              </a:rPr>
              <a:t>made</a:t>
            </a:r>
          </a:p>
          <a:p>
            <a:pPr algn="ctr"/>
            <a:endParaRPr lang="en-US" sz="4400" dirty="0" smtClean="0">
              <a:solidFill>
                <a:schemeClr val="bg1"/>
              </a:solidFill>
              <a:latin typeface="Missy BT" panose="03080502020302020206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3594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-BT6lLBJFb6o/UWsE-QZY7YI/AAAAAAAAAC8/X5gJq4RC5O4/s1600/school_chalkboard.gif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" t="7699" r="7011" b="8841"/>
          <a:stretch/>
        </p:blipFill>
        <p:spPr bwMode="auto">
          <a:xfrm>
            <a:off x="286603" y="1487606"/>
            <a:ext cx="8625386" cy="498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31627" y="281758"/>
            <a:ext cx="6934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CLOSED to</a:t>
            </a:r>
          </a:p>
          <a:p>
            <a:pPr algn="ctr"/>
            <a:r>
              <a:rPr lang="en-US" sz="3600" b="1" dirty="0" err="1" smtClean="0">
                <a:solidFill>
                  <a:srgbClr val="006600"/>
                </a:solidFill>
                <a:latin typeface="Arial Black" panose="020B0A04020102020204" pitchFamily="34" charset="0"/>
              </a:rPr>
              <a:t>VCe</a:t>
            </a:r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 SYLLABLES</a:t>
            </a:r>
            <a:endParaRPr lang="en-US" sz="3600" b="1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1988" y="2438400"/>
            <a:ext cx="6477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chemeClr val="bg1"/>
                </a:solidFill>
                <a:latin typeface="+mj-lt"/>
              </a:rPr>
              <a:t>tam</a:t>
            </a:r>
          </a:p>
          <a:p>
            <a:pPr algn="ctr"/>
            <a:endParaRPr lang="en-US" sz="6000" dirty="0">
              <a:solidFill>
                <a:schemeClr val="bg1"/>
              </a:solidFill>
              <a:latin typeface="+mj-lt"/>
            </a:endParaRPr>
          </a:p>
          <a:p>
            <a:pPr algn="ctr"/>
            <a:r>
              <a:rPr lang="en-US" sz="6000" dirty="0" smtClean="0">
                <a:solidFill>
                  <a:schemeClr val="bg1"/>
                </a:solidFill>
                <a:latin typeface="+mj-lt"/>
              </a:rPr>
              <a:t>tame</a:t>
            </a:r>
          </a:p>
          <a:p>
            <a:pPr algn="ctr"/>
            <a:endParaRPr lang="en-US" sz="4400" dirty="0" smtClean="0">
              <a:solidFill>
                <a:schemeClr val="bg1"/>
              </a:solidFill>
              <a:latin typeface="Missy BT" panose="03080502020302020206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3594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-BT6lLBJFb6o/UWsE-QZY7YI/AAAAAAAAAC8/X5gJq4RC5O4/s1600/school_chalkboard.gif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" t="7699" r="7011" b="8841"/>
          <a:stretch/>
        </p:blipFill>
        <p:spPr bwMode="auto">
          <a:xfrm>
            <a:off x="286603" y="1487606"/>
            <a:ext cx="8625386" cy="498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31627" y="281758"/>
            <a:ext cx="6934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CLOSED to</a:t>
            </a:r>
          </a:p>
          <a:p>
            <a:pPr algn="ctr"/>
            <a:r>
              <a:rPr lang="en-US" sz="3600" b="1" dirty="0" err="1" smtClean="0">
                <a:solidFill>
                  <a:srgbClr val="006600"/>
                </a:solidFill>
                <a:latin typeface="Arial Black" panose="020B0A04020102020204" pitchFamily="34" charset="0"/>
              </a:rPr>
              <a:t>VCe</a:t>
            </a:r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 SYLLABLES</a:t>
            </a:r>
            <a:endParaRPr lang="en-US" sz="3600" b="1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1988" y="2438400"/>
            <a:ext cx="6477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chemeClr val="bg1"/>
                </a:solidFill>
                <a:latin typeface="+mj-lt"/>
              </a:rPr>
              <a:t>sham</a:t>
            </a:r>
          </a:p>
          <a:p>
            <a:pPr algn="ctr"/>
            <a:endParaRPr lang="en-US" sz="6000" dirty="0">
              <a:solidFill>
                <a:schemeClr val="bg1"/>
              </a:solidFill>
              <a:latin typeface="+mj-lt"/>
            </a:endParaRPr>
          </a:p>
          <a:p>
            <a:pPr algn="ctr"/>
            <a:r>
              <a:rPr lang="en-US" sz="6000" dirty="0" smtClean="0">
                <a:solidFill>
                  <a:schemeClr val="bg1"/>
                </a:solidFill>
                <a:latin typeface="+mj-lt"/>
              </a:rPr>
              <a:t>shame</a:t>
            </a:r>
          </a:p>
          <a:p>
            <a:pPr algn="ctr"/>
            <a:endParaRPr lang="en-US" sz="4400" dirty="0" smtClean="0">
              <a:solidFill>
                <a:schemeClr val="bg1"/>
              </a:solidFill>
              <a:latin typeface="Missy BT" panose="03080502020302020206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3594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-BT6lLBJFb6o/UWsE-QZY7YI/AAAAAAAAAC8/X5gJq4RC5O4/s1600/school_chalkboard.gif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" t="7699" r="7011" b="8841"/>
          <a:stretch/>
        </p:blipFill>
        <p:spPr bwMode="auto">
          <a:xfrm>
            <a:off x="286603" y="1487606"/>
            <a:ext cx="8625386" cy="498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31627" y="281758"/>
            <a:ext cx="6934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CLOSED to</a:t>
            </a:r>
          </a:p>
          <a:p>
            <a:pPr algn="ctr"/>
            <a:r>
              <a:rPr lang="en-US" sz="3600" b="1" dirty="0" err="1" smtClean="0">
                <a:solidFill>
                  <a:srgbClr val="006600"/>
                </a:solidFill>
                <a:latin typeface="Arial Black" panose="020B0A04020102020204" pitchFamily="34" charset="0"/>
              </a:rPr>
              <a:t>VCe</a:t>
            </a:r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 SYLLABLES</a:t>
            </a:r>
            <a:endParaRPr lang="en-US" sz="3600" b="1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1988" y="2438400"/>
            <a:ext cx="6477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chemeClr val="bg1"/>
                </a:solidFill>
                <a:latin typeface="+mj-lt"/>
              </a:rPr>
              <a:t>man</a:t>
            </a:r>
          </a:p>
          <a:p>
            <a:pPr algn="ctr"/>
            <a:endParaRPr lang="en-US" sz="6000" dirty="0">
              <a:solidFill>
                <a:schemeClr val="bg1"/>
              </a:solidFill>
              <a:latin typeface="+mj-lt"/>
            </a:endParaRPr>
          </a:p>
          <a:p>
            <a:pPr algn="ctr"/>
            <a:r>
              <a:rPr lang="en-US" sz="6000" dirty="0" smtClean="0">
                <a:solidFill>
                  <a:schemeClr val="bg1"/>
                </a:solidFill>
                <a:latin typeface="+mj-lt"/>
              </a:rPr>
              <a:t>mane</a:t>
            </a:r>
          </a:p>
          <a:p>
            <a:pPr algn="ctr"/>
            <a:endParaRPr lang="en-US" sz="4400" dirty="0" smtClean="0">
              <a:solidFill>
                <a:schemeClr val="bg1"/>
              </a:solidFill>
              <a:latin typeface="Missy BT" panose="03080502020302020206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3594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-BT6lLBJFb6o/UWsE-QZY7YI/AAAAAAAAAC8/X5gJq4RC5O4/s1600/school_chalkboard.gif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" t="7699" r="7011" b="8841"/>
          <a:stretch/>
        </p:blipFill>
        <p:spPr bwMode="auto">
          <a:xfrm>
            <a:off x="286603" y="1487606"/>
            <a:ext cx="8625386" cy="498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31627" y="281758"/>
            <a:ext cx="6934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CLOSED to</a:t>
            </a:r>
          </a:p>
          <a:p>
            <a:pPr algn="ctr"/>
            <a:r>
              <a:rPr lang="en-US" sz="3600" b="1" dirty="0" err="1" smtClean="0">
                <a:solidFill>
                  <a:srgbClr val="006600"/>
                </a:solidFill>
                <a:latin typeface="Arial Black" panose="020B0A04020102020204" pitchFamily="34" charset="0"/>
              </a:rPr>
              <a:t>VCe</a:t>
            </a:r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 SYLLABLES</a:t>
            </a:r>
            <a:endParaRPr lang="en-US" sz="3600" b="1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1988" y="2438400"/>
            <a:ext cx="6477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chemeClr val="bg1"/>
                </a:solidFill>
                <a:latin typeface="+mj-lt"/>
              </a:rPr>
              <a:t>mat</a:t>
            </a:r>
          </a:p>
          <a:p>
            <a:pPr algn="ctr"/>
            <a:endParaRPr lang="en-US" sz="6000" dirty="0">
              <a:solidFill>
                <a:schemeClr val="bg1"/>
              </a:solidFill>
              <a:latin typeface="+mj-lt"/>
            </a:endParaRPr>
          </a:p>
          <a:p>
            <a:pPr algn="ctr"/>
            <a:r>
              <a:rPr lang="en-US" sz="6000" dirty="0" smtClean="0">
                <a:solidFill>
                  <a:schemeClr val="bg1"/>
                </a:solidFill>
                <a:latin typeface="+mj-lt"/>
              </a:rPr>
              <a:t>mate</a:t>
            </a:r>
          </a:p>
          <a:p>
            <a:pPr algn="ctr"/>
            <a:endParaRPr lang="en-US" sz="4400" dirty="0" smtClean="0">
              <a:solidFill>
                <a:schemeClr val="bg1"/>
              </a:solidFill>
              <a:latin typeface="Missy BT" panose="03080502020302020206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3594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-BT6lLBJFb6o/UWsE-QZY7YI/AAAAAAAAAC8/X5gJq4RC5O4/s1600/school_chalkboard.gif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" t="7699" r="7011" b="8841"/>
          <a:stretch/>
        </p:blipFill>
        <p:spPr bwMode="auto">
          <a:xfrm>
            <a:off x="286603" y="1487606"/>
            <a:ext cx="8625386" cy="498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31627" y="281758"/>
            <a:ext cx="6934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CLOSED to</a:t>
            </a:r>
          </a:p>
          <a:p>
            <a:pPr algn="ctr"/>
            <a:r>
              <a:rPr lang="en-US" sz="3600" b="1" dirty="0" err="1" smtClean="0">
                <a:solidFill>
                  <a:srgbClr val="006600"/>
                </a:solidFill>
                <a:latin typeface="Arial Black" panose="020B0A04020102020204" pitchFamily="34" charset="0"/>
              </a:rPr>
              <a:t>VCe</a:t>
            </a:r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 SYLLABLES</a:t>
            </a:r>
            <a:endParaRPr lang="en-US" sz="3600" b="1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1988" y="2438400"/>
            <a:ext cx="6477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chemeClr val="bg1"/>
                </a:solidFill>
                <a:latin typeface="+mj-lt"/>
              </a:rPr>
              <a:t>spin</a:t>
            </a:r>
          </a:p>
          <a:p>
            <a:pPr algn="ctr"/>
            <a:endParaRPr lang="en-US" sz="6000" dirty="0">
              <a:solidFill>
                <a:schemeClr val="bg1"/>
              </a:solidFill>
              <a:latin typeface="+mj-lt"/>
            </a:endParaRPr>
          </a:p>
          <a:p>
            <a:pPr algn="ctr"/>
            <a:r>
              <a:rPr lang="en-US" sz="6000" dirty="0" smtClean="0">
                <a:solidFill>
                  <a:schemeClr val="bg1"/>
                </a:solidFill>
                <a:latin typeface="+mj-lt"/>
              </a:rPr>
              <a:t>spine</a:t>
            </a:r>
          </a:p>
          <a:p>
            <a:pPr algn="ctr"/>
            <a:endParaRPr lang="en-US" sz="4400" dirty="0" smtClean="0">
              <a:solidFill>
                <a:schemeClr val="bg1"/>
              </a:solidFill>
              <a:latin typeface="Missy BT" panose="03080502020302020206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3594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-BT6lLBJFb6o/UWsE-QZY7YI/AAAAAAAAAC8/X5gJq4RC5O4/s1600/school_chalkboard.gif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" t="7699" r="7011" b="8841"/>
          <a:stretch/>
        </p:blipFill>
        <p:spPr bwMode="auto">
          <a:xfrm>
            <a:off x="286603" y="1487606"/>
            <a:ext cx="8625386" cy="498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31627" y="281758"/>
            <a:ext cx="6934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CLOSED to</a:t>
            </a:r>
          </a:p>
          <a:p>
            <a:pPr algn="ctr"/>
            <a:r>
              <a:rPr lang="en-US" sz="3600" b="1" dirty="0" err="1" smtClean="0">
                <a:solidFill>
                  <a:srgbClr val="006600"/>
                </a:solidFill>
                <a:latin typeface="Arial Black" panose="020B0A04020102020204" pitchFamily="34" charset="0"/>
              </a:rPr>
              <a:t>VCe</a:t>
            </a:r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 SYLLABLES</a:t>
            </a:r>
            <a:endParaRPr lang="en-US" sz="3600" b="1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1988" y="2438400"/>
            <a:ext cx="6477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chemeClr val="bg1"/>
                </a:solidFill>
                <a:latin typeface="+mj-lt"/>
              </a:rPr>
              <a:t>tub</a:t>
            </a:r>
          </a:p>
          <a:p>
            <a:pPr algn="ctr"/>
            <a:endParaRPr lang="en-US" sz="6000" dirty="0">
              <a:solidFill>
                <a:schemeClr val="bg1"/>
              </a:solidFill>
              <a:latin typeface="+mj-lt"/>
            </a:endParaRPr>
          </a:p>
          <a:p>
            <a:pPr algn="ctr"/>
            <a:r>
              <a:rPr lang="en-US" sz="6000" dirty="0" smtClean="0">
                <a:solidFill>
                  <a:schemeClr val="bg1"/>
                </a:solidFill>
                <a:latin typeface="+mj-lt"/>
              </a:rPr>
              <a:t>tube</a:t>
            </a:r>
          </a:p>
          <a:p>
            <a:pPr algn="ctr"/>
            <a:endParaRPr lang="en-US" sz="4400" dirty="0" smtClean="0">
              <a:solidFill>
                <a:schemeClr val="bg1"/>
              </a:solidFill>
              <a:latin typeface="Missy BT" panose="03080502020302020206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3594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-BT6lLBJFb6o/UWsE-QZY7YI/AAAAAAAAAC8/X5gJq4RC5O4/s1600/school_chalkboard.gif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" t="7699" r="7011" b="8841"/>
          <a:stretch/>
        </p:blipFill>
        <p:spPr bwMode="auto">
          <a:xfrm>
            <a:off x="286603" y="1487606"/>
            <a:ext cx="8625386" cy="498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31627" y="281758"/>
            <a:ext cx="6934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CLOSED to</a:t>
            </a:r>
          </a:p>
          <a:p>
            <a:pPr algn="ctr"/>
            <a:r>
              <a:rPr lang="en-US" sz="3600" b="1" dirty="0" err="1" smtClean="0">
                <a:solidFill>
                  <a:srgbClr val="006600"/>
                </a:solidFill>
                <a:latin typeface="Arial Black" panose="020B0A04020102020204" pitchFamily="34" charset="0"/>
              </a:rPr>
              <a:t>VCe</a:t>
            </a:r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 SYLLABLES</a:t>
            </a:r>
            <a:endParaRPr lang="en-US" sz="3600" b="1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1988" y="2438400"/>
            <a:ext cx="6477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chemeClr val="bg1"/>
                </a:solidFill>
                <a:latin typeface="+mj-lt"/>
              </a:rPr>
              <a:t>Sam</a:t>
            </a:r>
          </a:p>
          <a:p>
            <a:pPr algn="ctr"/>
            <a:endParaRPr lang="en-US" sz="6000" dirty="0">
              <a:solidFill>
                <a:schemeClr val="bg1"/>
              </a:solidFill>
              <a:latin typeface="+mj-lt"/>
            </a:endParaRPr>
          </a:p>
          <a:p>
            <a:pPr algn="ctr"/>
            <a:r>
              <a:rPr lang="en-US" sz="6000" dirty="0" smtClean="0">
                <a:solidFill>
                  <a:schemeClr val="bg1"/>
                </a:solidFill>
                <a:latin typeface="+mj-lt"/>
              </a:rPr>
              <a:t>same</a:t>
            </a:r>
          </a:p>
          <a:p>
            <a:pPr algn="ctr"/>
            <a:endParaRPr lang="en-US" sz="4400" dirty="0" smtClean="0">
              <a:solidFill>
                <a:schemeClr val="bg1"/>
              </a:solidFill>
              <a:latin typeface="Missy BT" panose="03080502020302020206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3594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-BT6lLBJFb6o/UWsE-QZY7YI/AAAAAAAAAC8/X5gJq4RC5O4/s1600/school_chalkboard.gif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" t="7699" r="7011" b="8841"/>
          <a:stretch/>
        </p:blipFill>
        <p:spPr bwMode="auto">
          <a:xfrm>
            <a:off x="286603" y="1487606"/>
            <a:ext cx="8625386" cy="498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31627" y="281758"/>
            <a:ext cx="6934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CLOSED to</a:t>
            </a:r>
          </a:p>
          <a:p>
            <a:pPr algn="ctr"/>
            <a:r>
              <a:rPr lang="en-US" sz="3600" b="1" dirty="0" err="1" smtClean="0">
                <a:solidFill>
                  <a:srgbClr val="006600"/>
                </a:solidFill>
                <a:latin typeface="Arial Black" panose="020B0A04020102020204" pitchFamily="34" charset="0"/>
              </a:rPr>
              <a:t>VCe</a:t>
            </a:r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 SYLLABLES</a:t>
            </a:r>
            <a:endParaRPr lang="en-US" sz="3600" b="1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1988" y="2438400"/>
            <a:ext cx="6477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chemeClr val="bg1"/>
                </a:solidFill>
                <a:latin typeface="+mj-lt"/>
              </a:rPr>
              <a:t>can</a:t>
            </a:r>
          </a:p>
          <a:p>
            <a:pPr algn="ctr"/>
            <a:endParaRPr lang="en-US" sz="6000" dirty="0">
              <a:solidFill>
                <a:schemeClr val="bg1"/>
              </a:solidFill>
              <a:latin typeface="+mj-lt"/>
            </a:endParaRPr>
          </a:p>
          <a:p>
            <a:pPr algn="ctr"/>
            <a:r>
              <a:rPr lang="en-US" sz="6000" dirty="0" smtClean="0">
                <a:solidFill>
                  <a:schemeClr val="bg1"/>
                </a:solidFill>
                <a:latin typeface="+mj-lt"/>
              </a:rPr>
              <a:t>cane</a:t>
            </a:r>
          </a:p>
          <a:p>
            <a:pPr algn="ctr"/>
            <a:endParaRPr lang="en-US" sz="4400" dirty="0" smtClean="0">
              <a:solidFill>
                <a:schemeClr val="bg1"/>
              </a:solidFill>
              <a:latin typeface="Missy BT" panose="03080502020302020206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3594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-BT6lLBJFb6o/UWsE-QZY7YI/AAAAAAAAAC8/X5gJq4RC5O4/s1600/school_chalkboard.gif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" t="7699" r="7011" b="8841"/>
          <a:stretch/>
        </p:blipFill>
        <p:spPr bwMode="auto">
          <a:xfrm>
            <a:off x="286603" y="1487606"/>
            <a:ext cx="8625386" cy="498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31627" y="281758"/>
            <a:ext cx="6934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CLOSED to</a:t>
            </a:r>
          </a:p>
          <a:p>
            <a:pPr algn="ctr"/>
            <a:r>
              <a:rPr lang="en-US" sz="3600" b="1" dirty="0" err="1" smtClean="0">
                <a:solidFill>
                  <a:srgbClr val="006600"/>
                </a:solidFill>
                <a:latin typeface="Arial Black" panose="020B0A04020102020204" pitchFamily="34" charset="0"/>
              </a:rPr>
              <a:t>VCe</a:t>
            </a:r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 SYLLABLES</a:t>
            </a:r>
            <a:endParaRPr lang="en-US" sz="3600" b="1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1988" y="2438400"/>
            <a:ext cx="6477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chemeClr val="bg1"/>
                </a:solidFill>
                <a:latin typeface="+mj-lt"/>
              </a:rPr>
              <a:t>tap</a:t>
            </a:r>
          </a:p>
          <a:p>
            <a:pPr algn="ctr"/>
            <a:endParaRPr lang="en-US" sz="6000" dirty="0">
              <a:solidFill>
                <a:schemeClr val="bg1"/>
              </a:solidFill>
              <a:latin typeface="+mj-lt"/>
            </a:endParaRPr>
          </a:p>
          <a:p>
            <a:pPr algn="ctr"/>
            <a:r>
              <a:rPr lang="en-US" sz="6000" dirty="0" smtClean="0">
                <a:solidFill>
                  <a:schemeClr val="bg1"/>
                </a:solidFill>
                <a:latin typeface="+mj-lt"/>
              </a:rPr>
              <a:t>tape</a:t>
            </a:r>
          </a:p>
          <a:p>
            <a:pPr algn="ctr"/>
            <a:endParaRPr lang="en-US" sz="4400" dirty="0" smtClean="0">
              <a:solidFill>
                <a:schemeClr val="bg1"/>
              </a:solidFill>
              <a:latin typeface="Missy BT" panose="03080502020302020206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3594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-BT6lLBJFb6o/UWsE-QZY7YI/AAAAAAAAAC8/X5gJq4RC5O4/s1600/school_chalkboard.gif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" t="7699" r="7011" b="8841"/>
          <a:stretch/>
        </p:blipFill>
        <p:spPr bwMode="auto">
          <a:xfrm>
            <a:off x="286603" y="1487606"/>
            <a:ext cx="8625386" cy="498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31627" y="281758"/>
            <a:ext cx="6934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CLOSED to</a:t>
            </a:r>
          </a:p>
          <a:p>
            <a:pPr algn="ctr"/>
            <a:r>
              <a:rPr lang="en-US" sz="3600" b="1" dirty="0" err="1" smtClean="0">
                <a:solidFill>
                  <a:srgbClr val="006600"/>
                </a:solidFill>
                <a:latin typeface="Arial Black" panose="020B0A04020102020204" pitchFamily="34" charset="0"/>
              </a:rPr>
              <a:t>VCe</a:t>
            </a:r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 SYLLABLES</a:t>
            </a:r>
            <a:endParaRPr lang="en-US" sz="3600" b="1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1988" y="2438400"/>
            <a:ext cx="6477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chemeClr val="bg1"/>
                </a:solidFill>
                <a:latin typeface="+mj-lt"/>
              </a:rPr>
              <a:t>rid</a:t>
            </a:r>
          </a:p>
          <a:p>
            <a:pPr algn="ctr"/>
            <a:endParaRPr lang="en-US" sz="6000" dirty="0">
              <a:solidFill>
                <a:schemeClr val="bg1"/>
              </a:solidFill>
              <a:latin typeface="+mj-lt"/>
            </a:endParaRPr>
          </a:p>
          <a:p>
            <a:pPr algn="ctr"/>
            <a:r>
              <a:rPr lang="en-US" sz="6000" dirty="0" smtClean="0">
                <a:solidFill>
                  <a:schemeClr val="bg1"/>
                </a:solidFill>
                <a:latin typeface="+mj-lt"/>
              </a:rPr>
              <a:t>ride</a:t>
            </a:r>
          </a:p>
          <a:p>
            <a:pPr algn="ctr"/>
            <a:endParaRPr lang="en-US" sz="4400" dirty="0" smtClean="0">
              <a:solidFill>
                <a:schemeClr val="bg1"/>
              </a:solidFill>
              <a:latin typeface="Missy BT" panose="03080502020302020206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3594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373</Words>
  <Application>Microsoft Office PowerPoint</Application>
  <PresentationFormat>On-screen Show (4:3)</PresentationFormat>
  <Paragraphs>295</Paragraphs>
  <Slides>59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59</vt:i4>
      </vt:variant>
    </vt:vector>
  </HeadingPairs>
  <TitlesOfParts>
    <vt:vector size="6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</dc:creator>
  <cp:lastModifiedBy>Dan</cp:lastModifiedBy>
  <cp:revision>37</cp:revision>
  <cp:lastPrinted>2018-01-09T18:03:21Z</cp:lastPrinted>
  <dcterms:created xsi:type="dcterms:W3CDTF">2013-10-05T18:40:12Z</dcterms:created>
  <dcterms:modified xsi:type="dcterms:W3CDTF">2018-01-09T18:04:12Z</dcterms:modified>
</cp:coreProperties>
</file>